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38" r:id="rId2"/>
    <p:sldId id="732" r:id="rId3"/>
    <p:sldId id="733" r:id="rId4"/>
    <p:sldId id="737" r:id="rId5"/>
    <p:sldId id="736" r:id="rId6"/>
    <p:sldId id="745" r:id="rId7"/>
    <p:sldId id="757" r:id="rId8"/>
    <p:sldId id="754" r:id="rId9"/>
    <p:sldId id="746" r:id="rId10"/>
    <p:sldId id="747" r:id="rId11"/>
    <p:sldId id="739" r:id="rId12"/>
    <p:sldId id="742" r:id="rId13"/>
    <p:sldId id="740" r:id="rId14"/>
    <p:sldId id="750" r:id="rId15"/>
    <p:sldId id="741" r:id="rId16"/>
    <p:sldId id="749" r:id="rId17"/>
    <p:sldId id="752" r:id="rId18"/>
    <p:sldId id="744" r:id="rId19"/>
    <p:sldId id="714" r:id="rId20"/>
    <p:sldId id="735" r:id="rId21"/>
    <p:sldId id="758" r:id="rId22"/>
    <p:sldId id="759" r:id="rId23"/>
    <p:sldId id="700" r:id="rId24"/>
  </p:sldIdLst>
  <p:sldSz cx="9144000" cy="6858000" type="screen4x3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CC0000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E4E4E4"/>
    <a:srgbClr val="E0E0E0"/>
    <a:srgbClr val="79F864"/>
    <a:srgbClr val="86F973"/>
    <a:srgbClr val="FFC081"/>
    <a:srgbClr val="73CDD7"/>
    <a:srgbClr val="7CD1DA"/>
    <a:srgbClr val="9BE5FF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1" autoAdjust="0"/>
    <p:restoredTop sz="87744" autoAdjust="0"/>
  </p:normalViewPr>
  <p:slideViewPr>
    <p:cSldViewPr>
      <p:cViewPr varScale="1">
        <p:scale>
          <a:sx n="98" d="100"/>
          <a:sy n="98" d="100"/>
        </p:scale>
        <p:origin x="-19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3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A84B4-7813-4A99-AADE-072098B92AD9}" type="doc">
      <dgm:prSet loTypeId="urn:microsoft.com/office/officeart/2005/8/layout/pyramid1" loCatId="pyramid" qsTypeId="urn:microsoft.com/office/officeart/2005/8/quickstyle/simple5" qsCatId="simple" csTypeId="urn:microsoft.com/office/officeart/2005/8/colors/colorful5" csCatId="colorful" phldr="1"/>
      <dgm:spPr/>
    </dgm:pt>
    <dgm:pt modelId="{36E34198-7D01-4D73-8129-B9FE25599DF3}">
      <dgm:prSet phldrT="[Text]" custT="1"/>
      <dgm:spPr>
        <a:solidFill>
          <a:srgbClr val="0070C0"/>
        </a:solidFill>
      </dgm:spPr>
      <dgm:t>
        <a:bodyPr bIns="108000" anchor="b"/>
        <a:lstStyle/>
        <a:p>
          <a:pPr>
            <a:spcAft>
              <a:spcPts val="3000"/>
            </a:spcAft>
          </a:pP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Стандарты</a:t>
          </a:r>
        </a:p>
      </dgm:t>
    </dgm:pt>
    <dgm:pt modelId="{67F8E541-AE6E-4D7A-9FC3-6DAFC3534A9E}" type="parTrans" cxnId="{E340119A-052A-4282-B9AC-B9B9B7F6BCD2}">
      <dgm:prSet/>
      <dgm:spPr/>
      <dgm:t>
        <a:bodyPr/>
        <a:lstStyle/>
        <a:p>
          <a:endParaRPr lang="en-GB"/>
        </a:p>
      </dgm:t>
    </dgm:pt>
    <dgm:pt modelId="{B8E34625-4C1E-4479-A159-FF4B4E86DDEC}" type="sibTrans" cxnId="{E340119A-052A-4282-B9AC-B9B9B7F6BCD2}">
      <dgm:prSet/>
      <dgm:spPr/>
      <dgm:t>
        <a:bodyPr/>
        <a:lstStyle/>
        <a:p>
          <a:endParaRPr lang="en-GB"/>
        </a:p>
      </dgm:t>
    </dgm:pt>
    <dgm:pt modelId="{8A856220-3CA4-4281-8DEC-6D36AD1ABD45}">
      <dgm:prSet phldrT="[Text]" custT="1"/>
      <dgm:spPr>
        <a:solidFill>
          <a:srgbClr val="33CC33"/>
        </a:solidFill>
      </dgm:spPr>
      <dgm:t>
        <a:bodyPr/>
        <a:lstStyle/>
        <a:p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Инструменты упрощения </a:t>
          </a:r>
          <a:r>
            <a:rPr lang="bg-BG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процедур </a:t>
          </a:r>
          <a:r>
            <a: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торговли</a:t>
          </a:r>
          <a:endParaRPr lang="en-GB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B3EAD1-1EBD-428F-B010-4E7866817BAB}" type="parTrans" cxnId="{BBC0ED2D-061F-4706-B843-7A3BB210F40E}">
      <dgm:prSet/>
      <dgm:spPr/>
      <dgm:t>
        <a:bodyPr/>
        <a:lstStyle/>
        <a:p>
          <a:endParaRPr lang="en-GB"/>
        </a:p>
      </dgm:t>
    </dgm:pt>
    <dgm:pt modelId="{6A454A5F-6F0B-41F1-9BFA-D10A44A72948}" type="sibTrans" cxnId="{BBC0ED2D-061F-4706-B843-7A3BB210F40E}">
      <dgm:prSet/>
      <dgm:spPr/>
      <dgm:t>
        <a:bodyPr/>
        <a:lstStyle/>
        <a:p>
          <a:endParaRPr lang="en-GB"/>
        </a:p>
      </dgm:t>
    </dgm:pt>
    <dgm:pt modelId="{3EB488F3-D5BA-49B8-BF7A-EF3186614763}">
      <dgm:prSet phldrT="[Text]" custT="1"/>
      <dgm:spPr>
        <a:solidFill>
          <a:srgbClr val="FF9900"/>
        </a:solidFill>
      </dgm:spPr>
      <dgm:t>
        <a:bodyPr/>
        <a:lstStyle/>
        <a:p>
          <a:r>
            <a:rPr 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Стратегия по упрощению процедур торговли</a:t>
          </a:r>
          <a:endParaRPr lang="en-GB" sz="4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BFE75C0-3F88-4349-9C18-4E0DC28FEEDD}" type="parTrans" cxnId="{7ECB2DAE-2F6F-4C26-859F-9D32C225318A}">
      <dgm:prSet/>
      <dgm:spPr/>
      <dgm:t>
        <a:bodyPr/>
        <a:lstStyle/>
        <a:p>
          <a:endParaRPr lang="en-GB"/>
        </a:p>
      </dgm:t>
    </dgm:pt>
    <dgm:pt modelId="{EA623605-DC37-4094-B8C4-5290BAF04B6A}" type="sibTrans" cxnId="{7ECB2DAE-2F6F-4C26-859F-9D32C225318A}">
      <dgm:prSet/>
      <dgm:spPr/>
      <dgm:t>
        <a:bodyPr/>
        <a:lstStyle/>
        <a:p>
          <a:endParaRPr lang="en-GB"/>
        </a:p>
      </dgm:t>
    </dgm:pt>
    <dgm:pt modelId="{20777C55-44DE-4DA6-984D-A4EC9E378473}" type="pres">
      <dgm:prSet presAssocID="{771A84B4-7813-4A99-AADE-072098B92AD9}" presName="Name0" presStyleCnt="0">
        <dgm:presLayoutVars>
          <dgm:dir/>
          <dgm:animLvl val="lvl"/>
          <dgm:resizeHandles val="exact"/>
        </dgm:presLayoutVars>
      </dgm:prSet>
      <dgm:spPr/>
    </dgm:pt>
    <dgm:pt modelId="{52E63467-1A3F-4FAF-B9EB-DD52E4ABF644}" type="pres">
      <dgm:prSet presAssocID="{36E34198-7D01-4D73-8129-B9FE25599DF3}" presName="Name8" presStyleCnt="0"/>
      <dgm:spPr/>
    </dgm:pt>
    <dgm:pt modelId="{6D594E9C-F505-439F-A215-84DD971321EF}" type="pres">
      <dgm:prSet presAssocID="{36E34198-7D01-4D73-8129-B9FE25599DF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A554E5-E358-4A12-A4CC-1554564C2DB0}" type="pres">
      <dgm:prSet presAssocID="{36E34198-7D01-4D73-8129-B9FE25599D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818332-9E4E-4D41-B2B2-3D0A2DDE3462}" type="pres">
      <dgm:prSet presAssocID="{8A856220-3CA4-4281-8DEC-6D36AD1ABD45}" presName="Name8" presStyleCnt="0"/>
      <dgm:spPr/>
    </dgm:pt>
    <dgm:pt modelId="{949BA5FE-1047-4EFB-8D66-18AE0B6B15B7}" type="pres">
      <dgm:prSet presAssocID="{8A856220-3CA4-4281-8DEC-6D36AD1ABD4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593C39-2274-4203-BF36-B23104B4D52E}" type="pres">
      <dgm:prSet presAssocID="{8A856220-3CA4-4281-8DEC-6D36AD1ABD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EDC4E6-DA51-44A5-B22F-785A52900996}" type="pres">
      <dgm:prSet presAssocID="{3EB488F3-D5BA-49B8-BF7A-EF3186614763}" presName="Name8" presStyleCnt="0"/>
      <dgm:spPr/>
    </dgm:pt>
    <dgm:pt modelId="{4BC35A22-A1D5-4850-A447-21CA7C021325}" type="pres">
      <dgm:prSet presAssocID="{3EB488F3-D5BA-49B8-BF7A-EF318661476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D0BD1B-3F9C-467F-979B-F5DAD139AB9F}" type="pres">
      <dgm:prSet presAssocID="{3EB488F3-D5BA-49B8-BF7A-EF31866147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8DFE5D-3DFE-4791-9AF8-0F69B8744326}" type="presOf" srcId="{36E34198-7D01-4D73-8129-B9FE25599DF3}" destId="{6D594E9C-F505-439F-A215-84DD971321EF}" srcOrd="0" destOrd="0" presId="urn:microsoft.com/office/officeart/2005/8/layout/pyramid1"/>
    <dgm:cxn modelId="{C0FAB7FB-B071-4185-B0FD-1A4E8E2BE0E9}" type="presOf" srcId="{3EB488F3-D5BA-49B8-BF7A-EF3186614763}" destId="{3ED0BD1B-3F9C-467F-979B-F5DAD139AB9F}" srcOrd="1" destOrd="0" presId="urn:microsoft.com/office/officeart/2005/8/layout/pyramid1"/>
    <dgm:cxn modelId="{E340119A-052A-4282-B9AC-B9B9B7F6BCD2}" srcId="{771A84B4-7813-4A99-AADE-072098B92AD9}" destId="{36E34198-7D01-4D73-8129-B9FE25599DF3}" srcOrd="0" destOrd="0" parTransId="{67F8E541-AE6E-4D7A-9FC3-6DAFC3534A9E}" sibTransId="{B8E34625-4C1E-4479-A159-FF4B4E86DDEC}"/>
    <dgm:cxn modelId="{7ECB2DAE-2F6F-4C26-859F-9D32C225318A}" srcId="{771A84B4-7813-4A99-AADE-072098B92AD9}" destId="{3EB488F3-D5BA-49B8-BF7A-EF3186614763}" srcOrd="2" destOrd="0" parTransId="{4BFE75C0-3F88-4349-9C18-4E0DC28FEEDD}" sibTransId="{EA623605-DC37-4094-B8C4-5290BAF04B6A}"/>
    <dgm:cxn modelId="{BBC0ED2D-061F-4706-B843-7A3BB210F40E}" srcId="{771A84B4-7813-4A99-AADE-072098B92AD9}" destId="{8A856220-3CA4-4281-8DEC-6D36AD1ABD45}" srcOrd="1" destOrd="0" parTransId="{A4B3EAD1-1EBD-428F-B010-4E7866817BAB}" sibTransId="{6A454A5F-6F0B-41F1-9BFA-D10A44A72948}"/>
    <dgm:cxn modelId="{A8F97280-6B3F-45EF-A353-CB51B1EAA147}" type="presOf" srcId="{8A856220-3CA4-4281-8DEC-6D36AD1ABD45}" destId="{949BA5FE-1047-4EFB-8D66-18AE0B6B15B7}" srcOrd="0" destOrd="0" presId="urn:microsoft.com/office/officeart/2005/8/layout/pyramid1"/>
    <dgm:cxn modelId="{66B01536-B1C1-49B3-B970-749CEFFAED00}" type="presOf" srcId="{36E34198-7D01-4D73-8129-B9FE25599DF3}" destId="{82A554E5-E358-4A12-A4CC-1554564C2DB0}" srcOrd="1" destOrd="0" presId="urn:microsoft.com/office/officeart/2005/8/layout/pyramid1"/>
    <dgm:cxn modelId="{3BDCE0B1-66D5-44F3-A562-2959F4821FD0}" type="presOf" srcId="{8A856220-3CA4-4281-8DEC-6D36AD1ABD45}" destId="{97593C39-2274-4203-BF36-B23104B4D52E}" srcOrd="1" destOrd="0" presId="urn:microsoft.com/office/officeart/2005/8/layout/pyramid1"/>
    <dgm:cxn modelId="{22659470-6FA6-4E72-A47F-0FB0F2E93020}" type="presOf" srcId="{771A84B4-7813-4A99-AADE-072098B92AD9}" destId="{20777C55-44DE-4DA6-984D-A4EC9E378473}" srcOrd="0" destOrd="0" presId="urn:microsoft.com/office/officeart/2005/8/layout/pyramid1"/>
    <dgm:cxn modelId="{B224307F-3F58-4506-AADA-6C7FD7A850C6}" type="presOf" srcId="{3EB488F3-D5BA-49B8-BF7A-EF3186614763}" destId="{4BC35A22-A1D5-4850-A447-21CA7C021325}" srcOrd="0" destOrd="0" presId="urn:microsoft.com/office/officeart/2005/8/layout/pyramid1"/>
    <dgm:cxn modelId="{E17A6843-3B2D-4BFB-AA36-635A027EFC22}" type="presParOf" srcId="{20777C55-44DE-4DA6-984D-A4EC9E378473}" destId="{52E63467-1A3F-4FAF-B9EB-DD52E4ABF644}" srcOrd="0" destOrd="0" presId="urn:microsoft.com/office/officeart/2005/8/layout/pyramid1"/>
    <dgm:cxn modelId="{FEAE0A61-45D4-4381-945A-DD44BA874373}" type="presParOf" srcId="{52E63467-1A3F-4FAF-B9EB-DD52E4ABF644}" destId="{6D594E9C-F505-439F-A215-84DD971321EF}" srcOrd="0" destOrd="0" presId="urn:microsoft.com/office/officeart/2005/8/layout/pyramid1"/>
    <dgm:cxn modelId="{803AD190-0E66-41EA-924E-6FD08E9BDBF5}" type="presParOf" srcId="{52E63467-1A3F-4FAF-B9EB-DD52E4ABF644}" destId="{82A554E5-E358-4A12-A4CC-1554564C2DB0}" srcOrd="1" destOrd="0" presId="urn:microsoft.com/office/officeart/2005/8/layout/pyramid1"/>
    <dgm:cxn modelId="{30B9973E-0D09-40BE-85BB-3AE582B55E47}" type="presParOf" srcId="{20777C55-44DE-4DA6-984D-A4EC9E378473}" destId="{EF818332-9E4E-4D41-B2B2-3D0A2DDE3462}" srcOrd="1" destOrd="0" presId="urn:microsoft.com/office/officeart/2005/8/layout/pyramid1"/>
    <dgm:cxn modelId="{44DA98B1-3818-4379-98BF-445654AA8935}" type="presParOf" srcId="{EF818332-9E4E-4D41-B2B2-3D0A2DDE3462}" destId="{949BA5FE-1047-4EFB-8D66-18AE0B6B15B7}" srcOrd="0" destOrd="0" presId="urn:microsoft.com/office/officeart/2005/8/layout/pyramid1"/>
    <dgm:cxn modelId="{40A40450-B4C1-44D2-8DE0-B4A20EEF709A}" type="presParOf" srcId="{EF818332-9E4E-4D41-B2B2-3D0A2DDE3462}" destId="{97593C39-2274-4203-BF36-B23104B4D52E}" srcOrd="1" destOrd="0" presId="urn:microsoft.com/office/officeart/2005/8/layout/pyramid1"/>
    <dgm:cxn modelId="{C70306D2-9871-4746-A972-5EFD07B605E3}" type="presParOf" srcId="{20777C55-44DE-4DA6-984D-A4EC9E378473}" destId="{22EDC4E6-DA51-44A5-B22F-785A52900996}" srcOrd="2" destOrd="0" presId="urn:microsoft.com/office/officeart/2005/8/layout/pyramid1"/>
    <dgm:cxn modelId="{E60649F1-0F85-4F03-8EEE-2D81B8712E0B}" type="presParOf" srcId="{22EDC4E6-DA51-44A5-B22F-785A52900996}" destId="{4BC35A22-A1D5-4850-A447-21CA7C021325}" srcOrd="0" destOrd="0" presId="urn:microsoft.com/office/officeart/2005/8/layout/pyramid1"/>
    <dgm:cxn modelId="{88B456D1-1021-4A58-8492-FE9730501D65}" type="presParOf" srcId="{22EDC4E6-DA51-44A5-B22F-785A52900996}" destId="{3ED0BD1B-3F9C-467F-979B-F5DAD139AB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4E9C-F505-439F-A215-84DD971321EF}">
      <dsp:nvSpPr>
        <dsp:cNvPr id="0" name=""/>
        <dsp:cNvSpPr/>
      </dsp:nvSpPr>
      <dsp:spPr>
        <a:xfrm>
          <a:off x="2360149" y="0"/>
          <a:ext cx="2360149" cy="1661442"/>
        </a:xfrm>
        <a:prstGeom prst="trapezoid">
          <a:avLst>
            <a:gd name="adj" fmla="val 71027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10800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3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Стандарты</a:t>
          </a:r>
        </a:p>
      </dsp:txBody>
      <dsp:txXfrm>
        <a:off x="2360149" y="0"/>
        <a:ext cx="2360149" cy="1661442"/>
      </dsp:txXfrm>
    </dsp:sp>
    <dsp:sp modelId="{949BA5FE-1047-4EFB-8D66-18AE0B6B15B7}">
      <dsp:nvSpPr>
        <dsp:cNvPr id="0" name=""/>
        <dsp:cNvSpPr/>
      </dsp:nvSpPr>
      <dsp:spPr>
        <a:xfrm>
          <a:off x="1180074" y="1661442"/>
          <a:ext cx="4720298" cy="1661442"/>
        </a:xfrm>
        <a:prstGeom prst="trapezoid">
          <a:avLst>
            <a:gd name="adj" fmla="val 71027"/>
          </a:avLst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Инструменты упрощения </a:t>
          </a:r>
          <a:r>
            <a:rPr lang="bg-BG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процедур </a:t>
          </a:r>
          <a:r>
            <a:rPr lang="ru-RU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торговли</a:t>
          </a:r>
          <a:endParaRPr lang="en-GB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006126" y="1661442"/>
        <a:ext cx="3068194" cy="1661442"/>
      </dsp:txXfrm>
    </dsp:sp>
    <dsp:sp modelId="{4BC35A22-A1D5-4850-A447-21CA7C021325}">
      <dsp:nvSpPr>
        <dsp:cNvPr id="0" name=""/>
        <dsp:cNvSpPr/>
      </dsp:nvSpPr>
      <dsp:spPr>
        <a:xfrm>
          <a:off x="0" y="3322885"/>
          <a:ext cx="7080448" cy="1661442"/>
        </a:xfrm>
        <a:prstGeom prst="trapezoid">
          <a:avLst>
            <a:gd name="adj" fmla="val 71027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Стратегия по упрощению процедур торговли</a:t>
          </a:r>
          <a:endParaRPr lang="en-GB" sz="4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239078" y="3322885"/>
        <a:ext cx="4602291" cy="166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9174A50-DF34-4EDE-97EF-B70FAE3A18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5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6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4091" eaLnBrk="1" hangingPunct="1">
              <a:defRPr sz="1200" b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D25455E-B34F-4C83-AE30-DD9133AE5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17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 defTabSz="912813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 defTabSz="912813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 defTabSz="912813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 defTabSz="912813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fld id="{29A72872-40D2-4867-B531-17FECF024883}" type="slidenum">
              <a:rPr lang="en-GB" sz="1200" b="0" smtClean="0">
                <a:solidFill>
                  <a:srgbClr val="FF3300"/>
                </a:solidFill>
                <a:latin typeface="Times New Roman" pitchFamily="18" charset="0"/>
              </a:rPr>
              <a:pPr/>
              <a:t>1</a:t>
            </a:fld>
            <a:endParaRPr lang="en-GB" sz="1200" b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Mountains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of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paper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g-BG" dirty="0" smtClean="0">
                <a:solidFill>
                  <a:srgbClr val="FF3300"/>
                </a:solidFill>
                <a:cs typeface="Times New Roman" pitchFamily="18" charset="0"/>
              </a:rPr>
              <a:t>30%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mistakes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Weeks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for clearance</a:t>
            </a:r>
          </a:p>
          <a:p>
            <a:pPr eaLnBrk="1" hangingPunct="1">
              <a:spcBef>
                <a:spcPct val="50000"/>
              </a:spcBef>
            </a:pP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Customs, export, import, etc.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processes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together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Many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documents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filed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together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Appr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. 1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hour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for clearance</a:t>
            </a:r>
            <a:endParaRPr lang="en-US" dirty="0" smtClean="0">
              <a:solidFill>
                <a:srgbClr val="FF3300"/>
              </a:solidFill>
              <a:cs typeface="Times New Roman" pitchFamily="18" charset="0"/>
            </a:endParaRPr>
          </a:p>
          <a:p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fld id="{2EA60416-B671-43FB-BBC1-482B6002796F}" type="slidenum">
              <a:rPr lang="en-GB" sz="1200" b="0" smtClean="0">
                <a:solidFill>
                  <a:srgbClr val="FF3300"/>
                </a:solidFill>
                <a:latin typeface="Times New Roman" pitchFamily="18" charset="0"/>
              </a:rPr>
              <a:pPr/>
              <a:t>4</a:t>
            </a:fld>
            <a:endParaRPr lang="en-GB" sz="1200" b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bg-BG" b="1" smtClean="0">
                <a:solidFill>
                  <a:srgbClr val="CC0000"/>
                </a:solidFill>
              </a:rPr>
              <a:t>Две модели</a:t>
            </a:r>
            <a:endParaRPr lang="fr-CH" b="1" smtClean="0">
              <a:solidFill>
                <a:srgbClr val="CC0000"/>
              </a:solidFill>
            </a:endParaRPr>
          </a:p>
          <a:p>
            <a:r>
              <a:rPr lang="bg-BG" smtClean="0"/>
              <a:t>Зап. Европа – Системы информационного обслуживания порта </a:t>
            </a:r>
            <a:r>
              <a:rPr lang="ru-RU" smtClean="0"/>
              <a:t>(СОП / </a:t>
            </a:r>
            <a:r>
              <a:rPr lang="fr-CH" smtClean="0"/>
              <a:t>PCS</a:t>
            </a:r>
            <a:r>
              <a:rPr lang="ru-RU" smtClean="0"/>
              <a:t>)</a:t>
            </a:r>
            <a:endParaRPr lang="bg-BG" smtClean="0"/>
          </a:p>
          <a:p>
            <a:r>
              <a:rPr lang="bg-BG" smtClean="0"/>
              <a:t>Вост. Азия – Государственно-частные системы на уровне всего государства</a:t>
            </a:r>
          </a:p>
          <a:p>
            <a:r>
              <a:rPr lang="bg-BG" smtClean="0"/>
              <a:t>На </a:t>
            </a:r>
            <a:r>
              <a:rPr lang="fr-CH" smtClean="0"/>
              <a:t>PCS </a:t>
            </a:r>
            <a:r>
              <a:rPr lang="bg-BG" smtClean="0"/>
              <a:t>можно смотреть как на пилотный проект, но у них – конкретные практические решения сами по себе</a:t>
            </a:r>
            <a:endParaRPr lang="en-US" smtClean="0"/>
          </a:p>
          <a:p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fld id="{119D8816-75CA-433E-A39E-649156DC0F10}" type="slidenum">
              <a:rPr lang="en-GB" sz="1200" b="0" smtClean="0">
                <a:solidFill>
                  <a:srgbClr val="FF3300"/>
                </a:solidFill>
                <a:latin typeface="Times New Roman" pitchFamily="18" charset="0"/>
              </a:rPr>
              <a:pPr/>
              <a:t>6</a:t>
            </a:fld>
            <a:endParaRPr lang="en-GB" sz="1200" b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bg-BG" dirty="0" smtClean="0">
                <a:solidFill>
                  <a:srgbClr val="FF3300"/>
                </a:solidFill>
                <a:cs typeface="Times New Roman" pitchFamily="18" charset="0"/>
              </a:rPr>
              <a:t>Как создать „сеть сетей“</a:t>
            </a:r>
          </a:p>
          <a:p>
            <a:pPr eaLnBrk="1" hangingPunct="1">
              <a:spcBef>
                <a:spcPct val="50000"/>
              </a:spcBef>
            </a:pP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g-BG" dirty="0" smtClean="0">
                <a:solidFill>
                  <a:srgbClr val="FF3300"/>
                </a:solidFill>
                <a:cs typeface="Times New Roman" pitchFamily="18" charset="0"/>
              </a:rPr>
              <a:t>В европейском контексте:</a:t>
            </a:r>
            <a:r>
              <a:rPr lang="bg-BG" baseline="0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bg-BG" baseline="0" dirty="0" smtClean="0">
                <a:solidFill>
                  <a:srgbClr val="FF3300"/>
                </a:solidFill>
                <a:cs typeface="Times New Roman" pitchFamily="18" charset="0"/>
              </a:rPr>
              <a:t>Сети </a:t>
            </a:r>
            <a:r>
              <a:rPr lang="fr-CH" baseline="0" dirty="0" smtClean="0">
                <a:solidFill>
                  <a:srgbClr val="FF3300"/>
                </a:solidFill>
                <a:cs typeface="Times New Roman" pitchFamily="18" charset="0"/>
              </a:rPr>
              <a:t>e-</a:t>
            </a:r>
            <a:r>
              <a:rPr lang="fr-CH" baseline="0" dirty="0" err="1" smtClean="0">
                <a:solidFill>
                  <a:srgbClr val="FF3300"/>
                </a:solidFill>
                <a:cs typeface="Times New Roman" pitchFamily="18" charset="0"/>
              </a:rPr>
              <a:t>Freight</a:t>
            </a:r>
            <a:r>
              <a:rPr lang="fr-CH" baseline="0" dirty="0" smtClean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bg-BG" baseline="0" dirty="0" smtClean="0">
                <a:solidFill>
                  <a:srgbClr val="FF3300"/>
                </a:solidFill>
                <a:cs typeface="Times New Roman" pitchFamily="18" charset="0"/>
              </a:rPr>
              <a:t>портовых сообществ, платформы: </a:t>
            </a:r>
            <a:r>
              <a:rPr lang="fr-CH" baseline="0" dirty="0" err="1" smtClean="0">
                <a:solidFill>
                  <a:srgbClr val="FF3300"/>
                </a:solidFill>
                <a:cs typeface="Times New Roman" pitchFamily="18" charset="0"/>
              </a:rPr>
              <a:t>eMaritime</a:t>
            </a:r>
            <a:r>
              <a:rPr lang="fr-CH" baseline="0" dirty="0" smtClean="0">
                <a:solidFill>
                  <a:srgbClr val="FF3300"/>
                </a:solidFill>
                <a:cs typeface="Times New Roman" pitchFamily="18" charset="0"/>
              </a:rPr>
              <a:t>, e-Navigation, </a:t>
            </a:r>
            <a:r>
              <a:rPr lang="fr-CH" baseline="0" dirty="0" err="1" smtClean="0">
                <a:solidFill>
                  <a:srgbClr val="FF3300"/>
                </a:solidFill>
                <a:cs typeface="Times New Roman" pitchFamily="18" charset="0"/>
              </a:rPr>
              <a:t>eCustoms</a:t>
            </a:r>
            <a:r>
              <a:rPr lang="fr-CH" baseline="0" dirty="0" smtClean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fr-CH" baseline="0" dirty="0" err="1" smtClean="0">
                <a:solidFill>
                  <a:srgbClr val="FF3300"/>
                </a:solidFill>
                <a:cs typeface="Times New Roman" pitchFamily="18" charset="0"/>
              </a:rPr>
              <a:t>Computerized</a:t>
            </a:r>
            <a:r>
              <a:rPr lang="fr-CH" baseline="0" dirty="0" smtClean="0">
                <a:solidFill>
                  <a:srgbClr val="FF3300"/>
                </a:solidFill>
                <a:cs typeface="Times New Roman" pitchFamily="18" charset="0"/>
              </a:rPr>
              <a:t> Transit System, etc. 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Mountains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of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paper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g-BG" dirty="0" smtClean="0">
                <a:solidFill>
                  <a:srgbClr val="FF3300"/>
                </a:solidFill>
                <a:cs typeface="Times New Roman" pitchFamily="18" charset="0"/>
              </a:rPr>
              <a:t>30%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mistakes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Weeks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for clearance</a:t>
            </a:r>
          </a:p>
          <a:p>
            <a:pPr eaLnBrk="1" hangingPunct="1">
              <a:spcBef>
                <a:spcPct val="50000"/>
              </a:spcBef>
            </a:pP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Customs, export, import, etc.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processes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together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Many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documents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filed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together</a:t>
            </a:r>
            <a:endParaRPr lang="bg-B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Appr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. 1 </a:t>
            </a:r>
            <a:r>
              <a:rPr lang="fr-CH" dirty="0" err="1" smtClean="0">
                <a:solidFill>
                  <a:srgbClr val="FF3300"/>
                </a:solidFill>
                <a:cs typeface="Times New Roman" pitchFamily="18" charset="0"/>
              </a:rPr>
              <a:t>hour</a:t>
            </a:r>
            <a:r>
              <a:rPr lang="fr-CH" dirty="0" smtClean="0">
                <a:solidFill>
                  <a:srgbClr val="FF3300"/>
                </a:solidFill>
                <a:cs typeface="Times New Roman" pitchFamily="18" charset="0"/>
              </a:rPr>
              <a:t> for clearance</a:t>
            </a:r>
            <a:endParaRPr lang="en-US" dirty="0" smtClean="0">
              <a:solidFill>
                <a:srgbClr val="FF3300"/>
              </a:solidFill>
              <a:cs typeface="Times New Roman" pitchFamily="18" charset="0"/>
            </a:endParaRPr>
          </a:p>
          <a:p>
            <a:endParaRPr lang="en-GB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 defTabSz="911225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fld id="{2EA60416-B671-43FB-BBC1-482B6002796F}" type="slidenum">
              <a:rPr lang="en-GB" sz="1200" b="0" smtClean="0">
                <a:solidFill>
                  <a:srgbClr val="FF3300"/>
                </a:solidFill>
                <a:latin typeface="Times New Roman" pitchFamily="18" charset="0"/>
              </a:rPr>
              <a:pPr/>
              <a:t>9</a:t>
            </a:fld>
            <a:endParaRPr lang="en-GB" sz="1200" b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Сбор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Назвать и классифицировать элементы данных, которые требуются агентствами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Определение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Определить значение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какую информацию данный элемент передает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Анализ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Сравнить подобные наименования и определения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Согласование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bg-BG" sz="2400" dirty="0" smtClean="0">
                <a:latin typeface="Arial" pitchFamily="34" charset="0"/>
                <a:cs typeface="Arial" pitchFamily="34" charset="0"/>
              </a:rPr>
              <a:t>Соглашение использовать одно наименование, одно определение, одну классификацию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(код)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5455E-B34F-4C83-AE30-DD9133AE5CC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86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b="1" smtClean="0"/>
              <a:t>Идентификация требований заинтересованных сторон и их эффективное управление</a:t>
            </a:r>
            <a:r>
              <a:rPr lang="ru-RU" smtClean="0"/>
              <a:t>. В процессе выполнения проекта, необходимо определить требования, потребности и функции всех заинтересованных сторон, переговорить и согласовать позиции и распределить задачи по всем фазам развития проекта. Заинтересованные стороны включают лица, ответственные за принятие политических решений, портовые власти, контролирующие ведомства - таможня и другие регулятивные органы, участники от частного бизнеса: экспедиторские, транспортные компании и структуры – по морскому, железнодорожному, автодорожному транспорту, и т.д. Обычно не все из них участвуют на первой фазе развития „единого окна“; некоторые включаются дальше. </a:t>
            </a:r>
            <a:endParaRPr lang="en-GB" sz="1100"/>
          </a:p>
          <a:p>
            <a:pPr lvl="1"/>
            <a:r>
              <a:rPr lang="ru-RU" smtClean="0"/>
              <a:t>определение приоритетных государственных агентств, включенных на разных фазах проекта, например: </a:t>
            </a:r>
            <a:endParaRPr lang="en-GB" sz="1100"/>
          </a:p>
          <a:p>
            <a:pPr lvl="2"/>
            <a:r>
              <a:rPr lang="ru-RU" smtClean="0"/>
              <a:t>на первой фазе: порт и таможня (увязка системы электронной таможенной очистки, системы одесского морского порта или портов Одесской области и систем частных структур по логистике как Пласке, а также структур обслуживающих портов – хендлинг, карго и т.д.)</a:t>
            </a:r>
            <a:endParaRPr lang="en-GB" sz="1100"/>
          </a:p>
          <a:p>
            <a:pPr lvl="2"/>
            <a:r>
              <a:rPr lang="ru-RU" smtClean="0"/>
              <a:t>на второй фазе: таможня, портовые власти и контролирующие ведомства, выдающие разные разрешения и сертификаты на экспорт и импорт (увязка системы электронной таможенной очистки и систем ведомств, выдающих разные разрешения и сертификаты на экспорт и импорт), опять в сотрудничестве с частным сектором</a:t>
            </a:r>
            <a:endParaRPr lang="en-GB" sz="1100"/>
          </a:p>
          <a:p>
            <a:pPr lvl="2"/>
            <a:r>
              <a:rPr lang="ru-RU" smtClean="0"/>
              <a:t>на третьей фазе: таможня, порт и  транспортные структуры (увязка системы электронной таможенной очистки и систем морских перевозок, железной дороги и автоперевозчиков)</a:t>
            </a:r>
            <a:endParaRPr lang="en-GB" sz="1100"/>
          </a:p>
          <a:p>
            <a:pPr lvl="1"/>
            <a:r>
              <a:rPr lang="ru-RU" smtClean="0"/>
              <a:t>идентификация документов, которые управляются разными агентствами и которые будут включены шаг-за-шагом в выполнение проекта, например: </a:t>
            </a:r>
            <a:endParaRPr lang="en-GB" sz="1100"/>
          </a:p>
          <a:p>
            <a:pPr lvl="2"/>
            <a:r>
              <a:rPr lang="ru-RU" smtClean="0"/>
              <a:t>на начальном этапе можно сосредоточиться на электронный наряд и электронное таможенное декларирование (здесь увязка с системой электронной таможни);</a:t>
            </a:r>
            <a:endParaRPr lang="en-GB" sz="1100"/>
          </a:p>
          <a:p>
            <a:pPr lvl="2"/>
            <a:r>
              <a:rPr lang="ru-RU" smtClean="0"/>
              <a:t>потом можно включить шаг-за-шагом разные лицензии и сертификаты – в сотрудничестве с заинтересованными регулятивными органами; необходимо идентифицировать и включить самые подходящие лицензии и сертификаты, которые требуются при электронном декларировании. Определение самых подходящих лицензий и сертификатов зависит от желания агентств, которые ими руководят, включиться в систему локального „единого окна“, от наличия международных стандартизированных форм этих сертификатов, и от возможности привести эти документы в электронный вид, соответствующий стандартам по обмену торговой информацией;</a:t>
            </a:r>
            <a:endParaRPr lang="en-GB" sz="1100"/>
          </a:p>
          <a:p>
            <a:pPr lvl="2"/>
            <a:r>
              <a:rPr lang="ru-RU" smtClean="0"/>
              <a:t>затем включить в систему транспортные и другие бизнес документы: накладные, коносаменты и т.д. </a:t>
            </a:r>
            <a:endParaRPr lang="en-GB" sz="1100"/>
          </a:p>
          <a:p>
            <a:pPr lvl="1"/>
            <a:r>
              <a:rPr lang="ru-RU" smtClean="0"/>
              <a:t>анализ требований и потребностей этих ведомств; их руководство должно быть включено в управление проектом. </a:t>
            </a:r>
          </a:p>
          <a:p>
            <a:pPr lvl="1"/>
            <a:endParaRPr lang="ru-RU" smtClean="0"/>
          </a:p>
          <a:p>
            <a:r>
              <a:rPr lang="ru-RU" b="1" smtClean="0"/>
              <a:t>Определение видения, модели и охвата локального «единого окна» (системы портового сообщества)</a:t>
            </a:r>
            <a:r>
              <a:rPr lang="ru-RU" smtClean="0"/>
              <a:t>. </a:t>
            </a:r>
            <a:endParaRPr lang="en-GB" sz="1100"/>
          </a:p>
          <a:p>
            <a:pPr lvl="1"/>
            <a:r>
              <a:rPr lang="ru-RU" smtClean="0"/>
              <a:t>Видение локального «единого окна» должно быть предложено, четко определено и согласовано ответственными лицами, принимающими политические решения (например, на уровне межведомственной рабочей группы, а даже на более высоком уровне). Это видение должно увязать цели упрощения процедур торговли, общее экономическое развитие страны и региона и создание портового сообщества/локального «единого окна» как конечная цель проекта</a:t>
            </a:r>
            <a:endParaRPr lang="en-GB" sz="1100"/>
          </a:p>
          <a:p>
            <a:pPr lvl="1"/>
            <a:r>
              <a:rPr lang="ru-RU" smtClean="0"/>
              <a:t>На основе четко определенного видения необходимо закрепить политическую волю. В дополнении к переписке с Премьером Украины, можно принять постановление о создании «единого окна» - локальное решение в портах Одесской области. Такое одобрение видения проекта создаст солидную основу для одобрения выгод от введения системы со стороны властей и потенциальных спонсоров проекта. </a:t>
            </a:r>
            <a:endParaRPr lang="en-GB" sz="1100"/>
          </a:p>
          <a:p>
            <a:pPr lvl="1"/>
            <a:r>
              <a:rPr lang="ru-RU" smtClean="0"/>
              <a:t>Необходимо принять решение об охвате системы: только сбор информации; электронное декларирование; обмен информацией между регулятивными органами; обмен информацией между регулятивными органами и частными компаниями; единое окно для платежей; все предыдущие функции и т.д.</a:t>
            </a:r>
            <a:endParaRPr lang="en-GB" sz="1100"/>
          </a:p>
          <a:p>
            <a:pPr lvl="1"/>
            <a:r>
              <a:rPr lang="ru-RU" smtClean="0"/>
              <a:t>Написать и принять «концепцию». Это - документ, описывающий систему портового сообщества (локального «единого окна»), дающий общую оценку функций, операций, бизнес-процессов, потоков данных и требований потребителей. Документ должен описать общие цели и выгоды от введения системы и представит первоначальное видение и ее охват. Он перечислит запланированные мероприятия для применения проекта, а также, какие процессы будут охвачены (импорт, экспорт, транзит, контейнерные перевозки, какие именно грузы и т.д.). В нем можно и перечислить какие порты (только ОМП; Одесса, Ильичевск, Южный или другие комбинации и места); какие агентства (портовые власти, таможня), какие регулятивные органы (санитарная, фитосанитарная инспекция, транспортное и другие ведомства), какие частные компании будут вовлечены. Документ должен быть сфокусирован на практические моменты и избежать технические жаргон и понятия. Концепция также опишет, какие документы, и в каком порядке, шаг-за-шагом, будут включены в систему. Перечень этих документов может включать электронный наряд, электронную таможенную декларацию, лицензии, сертификаты, накладные, коносаменты, инвойсы и т.д. </a:t>
            </a:r>
            <a:endParaRPr lang="en-GB" sz="1100"/>
          </a:p>
          <a:p>
            <a:pPr lvl="1"/>
            <a:r>
              <a:rPr lang="ru-RU" smtClean="0"/>
              <a:t>В одесском проекте этот процесс уже принял форму сначала создания электронной системы в порту на основе сотрудничества портовых властей, таможни и частного бизнеса. К этой системе будут приглашаться для участия разные агентства. Однако, на этом этапе необходимо, чтобы эти три изначальные группы заинтересованных участников согласовали свое видение о совместимости/интеграции своих информационных систем и включили в работу другие регулятивные агентства и разные секторы бизнес сообщества и транспортных структур для разработки общей архитектуры системы. Необходимо согласовать с ними, будет ли система интегрированной или состоятся из шлюзов (интерфейсов), которые увяжут системы отдельных агентств.</a:t>
            </a:r>
            <a:endParaRPr lang="en-GB" sz="1100"/>
          </a:p>
          <a:p>
            <a:pPr lvl="1"/>
            <a:endParaRPr lang="en-GB" sz="1100"/>
          </a:p>
          <a:p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91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3990" indent="-286150" defTabSz="914091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4600" indent="-228920" defTabSz="914091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2440" indent="-228920" defTabSz="914091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60280" indent="-228920" defTabSz="914091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8120" indent="-228920" defTabSz="91409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5961" indent="-228920" defTabSz="91409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33801" indent="-228920" defTabSz="91409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91641" indent="-228920" defTabSz="91409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96419005-FB45-4F58-BF85-28036A84F328}" type="slidenum">
              <a:rPr lang="en-GB" sz="1200">
                <a:solidFill>
                  <a:srgbClr val="FF3300"/>
                </a:solidFill>
                <a:cs typeface="Times New Roman" pitchFamily="18" charset="0"/>
              </a:rPr>
              <a:pPr eaLnBrk="1" hangingPunct="1"/>
              <a:t>21</a:t>
            </a:fld>
            <a:endParaRPr lang="en-GB" sz="1200">
              <a:solidFill>
                <a:srgbClr val="FF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1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9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8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57801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422976" cy="6096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533400" y="1268760"/>
            <a:ext cx="7422976" cy="50405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395288" y="6408738"/>
            <a:ext cx="6477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&lt;PVM&gt;</a:t>
            </a:r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1116013" y="6408738"/>
            <a:ext cx="18716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&lt;Laatija&gt;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2987675" y="6408738"/>
            <a:ext cx="3603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109C-B69A-4FAA-BAE1-26EAD4DC45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31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7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91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2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4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00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163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Untitled-1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e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wmf"/><Relationship Id="rId10" Type="http://schemas.openxmlformats.org/officeDocument/2006/relationships/image" Target="../media/image10.e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1698188"/>
            <a:ext cx="914400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CH" sz="4400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g-BG" sz="3600" dirty="0" smtClean="0">
                <a:cs typeface="Arial" charset="0"/>
              </a:rPr>
              <a:t>Создание условий для сети систем межорганизационного обмена торговой информацией</a:t>
            </a:r>
            <a:endParaRPr lang="fr-CH" sz="3000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spcBef>
                <a:spcPct val="25000"/>
              </a:spcBef>
            </a:pPr>
            <a:endParaRPr lang="ru-RU" sz="2800" dirty="0" smtClean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</a:pPr>
            <a:endParaRPr lang="ru-RU" sz="280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ru-RU" sz="28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Марио Апостолов</a:t>
            </a:r>
            <a:r>
              <a:rPr lang="fr-CH" sz="28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Региональный советник</a:t>
            </a:r>
            <a:r>
              <a:rPr lang="bg-BG" sz="28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ЕЭК ООН по торговле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mario.apostolov@unece.org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83671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Межведомственная рабочая группа по упрощению процедур торговли и «единому окну», </a:t>
            </a:r>
            <a:r>
              <a:rPr lang="bg-BG" sz="2000" dirty="0" smtClean="0">
                <a:solidFill>
                  <a:schemeClr val="accent2"/>
                </a:solidFill>
              </a:rPr>
              <a:t>10 декабря </a:t>
            </a:r>
            <a:r>
              <a:rPr lang="ru-RU" sz="2000" dirty="0" smtClean="0">
                <a:solidFill>
                  <a:schemeClr val="accent2"/>
                </a:solidFill>
              </a:rPr>
              <a:t>2013г., г. </a:t>
            </a:r>
            <a:r>
              <a:rPr lang="bg-BG" sz="2000" dirty="0" smtClean="0">
                <a:solidFill>
                  <a:schemeClr val="accent2"/>
                </a:solidFill>
              </a:rPr>
              <a:t>Киев</a:t>
            </a:r>
            <a:endParaRPr lang="ru-RU" sz="2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360" y="1700808"/>
            <a:ext cx="4038600" cy="2077691"/>
          </a:xfrm>
        </p:spPr>
        <p:txBody>
          <a:bodyPr/>
          <a:lstStyle/>
          <a:p>
            <a:r>
              <a:rPr lang="bg-BG" sz="2400" dirty="0" smtClean="0"/>
              <a:t>Многолетний стратеги-ческий план </a:t>
            </a:r>
            <a:r>
              <a:rPr lang="fr-CH" sz="2400" dirty="0" smtClean="0"/>
              <a:t>(MASP)</a:t>
            </a:r>
            <a:r>
              <a:rPr lang="bg-BG" sz="2400" dirty="0" smtClean="0"/>
              <a:t> эл. Таможни + ЕО</a:t>
            </a:r>
            <a:endParaRPr lang="fr-CH" sz="2400" dirty="0" smtClean="0"/>
          </a:p>
          <a:p>
            <a:r>
              <a:rPr lang="fr-CH" sz="2400" dirty="0" smtClean="0"/>
              <a:t>28 </a:t>
            </a:r>
            <a:r>
              <a:rPr lang="bg-BG" sz="2400" dirty="0" smtClean="0"/>
              <a:t>национальных регулятивных ЕО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128" y="1744216"/>
            <a:ext cx="4781872" cy="2188840"/>
          </a:xfrm>
        </p:spPr>
        <p:txBody>
          <a:bodyPr/>
          <a:lstStyle/>
          <a:p>
            <a:r>
              <a:rPr lang="bg-BG" sz="2400" dirty="0" smtClean="0"/>
              <a:t>ЕС: упрощение докладов по очистке судна</a:t>
            </a:r>
            <a:endParaRPr lang="bg-BG" sz="2400" dirty="0"/>
          </a:p>
          <a:p>
            <a:r>
              <a:rPr lang="bg-BG" sz="2400" dirty="0" smtClean="0"/>
              <a:t>Системы портового сообщества</a:t>
            </a:r>
          </a:p>
          <a:p>
            <a:r>
              <a:rPr lang="bg-BG" sz="2400" dirty="0" smtClean="0"/>
              <a:t>Морское ЕО</a:t>
            </a:r>
          </a:p>
          <a:p>
            <a:r>
              <a:rPr lang="bg-BG" sz="2400" dirty="0" smtClean="0"/>
              <a:t>Система контроля импорта и экспорта </a:t>
            </a:r>
            <a:r>
              <a:rPr lang="en-GB" sz="2400" dirty="0" smtClean="0"/>
              <a:t>(ICS/ECS)</a:t>
            </a:r>
            <a:endParaRPr lang="bg-BG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-17463" y="620713"/>
            <a:ext cx="9161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g-BG" sz="2600" b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bg-BG" sz="4000" b="1" dirty="0" smtClean="0">
                <a:solidFill>
                  <a:srgbClr val="CC0000"/>
                </a:solidFill>
                <a:latin typeface="Georgia" pitchFamily="18" charset="0"/>
              </a:rPr>
              <a:t>Системы ЕО в Евросоюзе</a:t>
            </a:r>
            <a:endParaRPr lang="en-GB" sz="4000" b="1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1268760"/>
            <a:ext cx="3635375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g-BG" sz="2800" dirty="0" smtClean="0">
                <a:solidFill>
                  <a:schemeClr val="accent6">
                    <a:lumMod val="50000"/>
                  </a:schemeClr>
                </a:solidFill>
              </a:rPr>
              <a:t>Торговое ЕО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97065" y="1268413"/>
            <a:ext cx="3635375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g-BG" sz="2800" dirty="0" smtClean="0">
                <a:solidFill>
                  <a:schemeClr val="accent6">
                    <a:lumMod val="50000"/>
                  </a:schemeClr>
                </a:solidFill>
              </a:rPr>
              <a:t>Транспортное ЕО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4231629"/>
            <a:ext cx="4038600" cy="20776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Проекты с отдельными агентствами (напр. </a:t>
            </a:r>
            <a:r>
              <a:rPr lang="fr-CH" sz="2400" dirty="0" smtClean="0">
                <a:solidFill>
                  <a:schemeClr val="accent6">
                    <a:lumMod val="75000"/>
                  </a:schemeClr>
                </a:solidFill>
              </a:rPr>
              <a:t>DG TAXUD </a:t>
            </a:r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fr-CH" sz="2400" dirty="0" smtClean="0">
                <a:solidFill>
                  <a:schemeClr val="accent6">
                    <a:lumMod val="75000"/>
                  </a:schemeClr>
                </a:solidFill>
              </a:rPr>
              <a:t>DG SANCO </a:t>
            </a:r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fr-CH" sz="2400" dirty="0" smtClean="0">
                <a:solidFill>
                  <a:schemeClr val="accent6">
                    <a:lumMod val="75000"/>
                  </a:schemeClr>
                </a:solidFill>
              </a:rPr>
              <a:t>CVED</a:t>
            </a:r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CH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ЕО Швеции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27984" y="4149080"/>
            <a:ext cx="4495800" cy="26642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EU e-Freight</a:t>
            </a:r>
            <a:endParaRPr lang="bg-BG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Port Community Systems</a:t>
            </a:r>
            <a:endParaRPr lang="bg-BG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bg-BG" sz="2400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fr-CH" sz="2400" dirty="0" smtClean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eMaritime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platforms</a:t>
            </a: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IMO e-Navigation</a:t>
            </a: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EU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eCustoms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Computerized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Transit System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bg-BG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6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620688"/>
            <a:ext cx="9108504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C00000"/>
                </a:solidFill>
              </a:rPr>
              <a:t>Portnet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bg-BG" sz="3200" b="1" dirty="0" smtClean="0">
                <a:solidFill>
                  <a:srgbClr val="C00000"/>
                </a:solidFill>
              </a:rPr>
              <a:t>Финляндии </a:t>
            </a:r>
            <a:r>
              <a:rPr lang="ru-RU" sz="3200" b="1" dirty="0" smtClean="0">
                <a:solidFill>
                  <a:srgbClr val="C00000"/>
                </a:solidFill>
              </a:rPr>
              <a:t>как </a:t>
            </a:r>
            <a:r>
              <a:rPr lang="ru-RU" sz="3200" b="1" dirty="0">
                <a:solidFill>
                  <a:srgbClr val="C00000"/>
                </a:solidFill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ациональное «единое окно»</a:t>
            </a:r>
            <a:r>
              <a:rPr lang="fi-FI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для формальностей морской отчетности</a:t>
            </a:r>
            <a:r>
              <a:rPr lang="fi-FI" sz="3200" b="1" dirty="0" smtClean="0">
                <a:solidFill>
                  <a:srgbClr val="C00000"/>
                </a:solidFill>
              </a:rPr>
              <a:t> </a:t>
            </a:r>
            <a:endParaRPr lang="fi-FI" sz="3200" b="1" dirty="0">
              <a:solidFill>
                <a:srgbClr val="C00000"/>
              </a:solidFill>
            </a:endParaRPr>
          </a:p>
        </p:txBody>
      </p:sp>
      <p:sp>
        <p:nvSpPr>
          <p:cNvPr id="18434" name="Sisällön paikkamerkki 2"/>
          <p:cNvSpPr>
            <a:spLocks noGrp="1"/>
          </p:cNvSpPr>
          <p:nvPr>
            <p:ph idx="1"/>
          </p:nvPr>
        </p:nvSpPr>
        <p:spPr>
          <a:xfrm>
            <a:off x="467544" y="1917080"/>
            <a:ext cx="7855024" cy="5040312"/>
          </a:xfrm>
        </p:spPr>
        <p:txBody>
          <a:bodyPr/>
          <a:lstStyle/>
          <a:p>
            <a:pPr eaLnBrk="1" hangingPunct="1"/>
            <a:r>
              <a:rPr lang="ru-RU" sz="1600" dirty="0" smtClean="0">
                <a:ea typeface="ヒラギノ角ゴ Pro W3"/>
                <a:cs typeface="ヒラギノ角ゴ Pro W3"/>
              </a:rPr>
              <a:t>Внедрение новой директивы Еврокомиссии по формальностям отчетности судов </a:t>
            </a:r>
            <a:r>
              <a:rPr lang="bg-BG" sz="1600" dirty="0" smtClean="0">
                <a:ea typeface="ヒラギノ角ゴ Pro W3"/>
                <a:cs typeface="ヒラギノ角ゴ Pro W3"/>
              </a:rPr>
              <a:t>от </a:t>
            </a:r>
            <a:r>
              <a:rPr lang="en-US" sz="1600" dirty="0" smtClean="0">
                <a:ea typeface="ヒラギノ角ゴ Pro W3"/>
                <a:cs typeface="ヒラギノ角ゴ Pro W3"/>
              </a:rPr>
              <a:t>18.5.2012</a:t>
            </a:r>
          </a:p>
          <a:p>
            <a:pPr lvl="1" eaLnBrk="1" hangingPunct="1"/>
            <a:r>
              <a:rPr lang="ru-RU" sz="1600" dirty="0" err="1" smtClean="0">
                <a:ea typeface="ヒラギノ角ゴ Pro W3"/>
              </a:rPr>
              <a:t>Портнет</a:t>
            </a:r>
            <a:r>
              <a:rPr lang="ru-RU" sz="1600" dirty="0" smtClean="0">
                <a:ea typeface="ヒラギノ角ゴ Pro W3"/>
              </a:rPr>
              <a:t> – это электронная система управления данными для НЕО</a:t>
            </a:r>
          </a:p>
          <a:p>
            <a:pPr marL="357187" lvl="1" indent="0" eaLnBrk="1" hangingPunct="1">
              <a:buNone/>
            </a:pPr>
            <a:r>
              <a:rPr lang="ru-RU" sz="1600" dirty="0" smtClean="0">
                <a:ea typeface="ヒラギノ角ゴ Pro W3"/>
                <a:cs typeface="ヒラギノ角ゴ Pro W3"/>
              </a:rPr>
              <a:t>Главные участники системы могут быть поделены на следующие группы</a:t>
            </a:r>
            <a:r>
              <a:rPr lang="fr-CH" sz="1600" dirty="0" smtClean="0">
                <a:ea typeface="ヒラギノ角ゴ Pro W3"/>
                <a:cs typeface="ヒラギノ角ゴ Pro W3"/>
              </a:rPr>
              <a:t>:</a:t>
            </a:r>
            <a:endParaRPr lang="en-US" sz="1600" dirty="0" smtClean="0">
              <a:ea typeface="ヒラギノ角ゴ Pro W3"/>
              <a:cs typeface="ヒラギノ角ゴ Pro W3"/>
            </a:endParaRP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Источники информации</a:t>
            </a:r>
            <a:r>
              <a:rPr lang="en-US" sz="1600" dirty="0" smtClean="0">
                <a:ea typeface="ヒラギノ角ゴ Pro W3"/>
              </a:rPr>
              <a:t> -&gt;</a:t>
            </a:r>
            <a:r>
              <a:rPr lang="ru-RU" sz="1600" dirty="0" smtClean="0">
                <a:ea typeface="ヒラギノ角ゴ Pro W3"/>
              </a:rPr>
              <a:t>капитан судна</a:t>
            </a:r>
            <a:r>
              <a:rPr lang="en-US" sz="1600" dirty="0" smtClean="0">
                <a:ea typeface="ヒラギノ角ゴ Pro W3"/>
              </a:rPr>
              <a:t>, </a:t>
            </a:r>
            <a:r>
              <a:rPr lang="ru-RU" sz="1600" dirty="0" smtClean="0">
                <a:ea typeface="ヒラギノ角ゴ Pro W3"/>
              </a:rPr>
              <a:t>оператор судна или агент судна</a:t>
            </a:r>
            <a:endParaRPr lang="en-US" sz="1600" dirty="0" smtClean="0">
              <a:ea typeface="ヒラギノ角ゴ Pro W3"/>
            </a:endParaRPr>
          </a:p>
          <a:p>
            <a:pPr lvl="1" eaLnBrk="1" hangingPunct="1"/>
            <a:r>
              <a:rPr lang="ru-RU" sz="1600" dirty="0">
                <a:ea typeface="ヒラギノ角ゴ Pro W3"/>
              </a:rPr>
              <a:t>Контроль обязательств по отчетности </a:t>
            </a:r>
            <a:r>
              <a:rPr lang="en-US" sz="1600" dirty="0" smtClean="0">
                <a:ea typeface="ヒラギノ角ゴ Pro W3"/>
              </a:rPr>
              <a:t>-&gt; </a:t>
            </a:r>
            <a:r>
              <a:rPr lang="ru-RU" sz="1600" dirty="0" smtClean="0">
                <a:ea typeface="ヒラギノ角ゴ Pro W3"/>
              </a:rPr>
              <a:t>Финские таможенные органы</a:t>
            </a:r>
            <a:endParaRPr lang="en-US" sz="1600" dirty="0" smtClean="0">
              <a:ea typeface="ヒラギノ角ゴ Pro W3"/>
            </a:endParaRP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Наблюдатели за ситуацией морской навигации</a:t>
            </a:r>
            <a:r>
              <a:rPr lang="en-US" sz="1600" dirty="0" smtClean="0">
                <a:ea typeface="ヒラギノ角ゴ Pro W3"/>
              </a:rPr>
              <a:t>-&gt; </a:t>
            </a:r>
            <a:r>
              <a:rPr lang="ru-RU" sz="1600" dirty="0" smtClean="0">
                <a:ea typeface="ヒラギノ角ゴ Pro W3"/>
              </a:rPr>
              <a:t>морские власти</a:t>
            </a:r>
            <a:endParaRPr lang="en-US" sz="1600" dirty="0" smtClean="0">
              <a:ea typeface="ヒラギノ角ゴ Pro W3"/>
            </a:endParaRP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Пользователи информацией</a:t>
            </a:r>
            <a:r>
              <a:rPr lang="en-US" sz="1600" dirty="0" smtClean="0">
                <a:ea typeface="ヒラギノ角ゴ Pro W3"/>
              </a:rPr>
              <a:t>-&gt; </a:t>
            </a:r>
            <a:r>
              <a:rPr lang="ru-RU" sz="1600" dirty="0">
                <a:ea typeface="ヒラギノ角ゴ Pro W3"/>
              </a:rPr>
              <a:t>ф</a:t>
            </a:r>
            <a:r>
              <a:rPr lang="ru-RU" sz="1600" dirty="0" smtClean="0">
                <a:ea typeface="ヒラギノ角ゴ Pro W3"/>
              </a:rPr>
              <a:t>инский порт</a:t>
            </a:r>
            <a:r>
              <a:rPr lang="en-US" sz="1600" dirty="0" smtClean="0">
                <a:ea typeface="ヒラギノ角ゴ Pro W3"/>
              </a:rPr>
              <a:t>, </a:t>
            </a:r>
            <a:r>
              <a:rPr lang="ru-RU" sz="1600" dirty="0" smtClean="0">
                <a:ea typeface="ヒラギノ角ゴ Pro W3"/>
              </a:rPr>
              <a:t>исследовательские институты</a:t>
            </a:r>
            <a:r>
              <a:rPr lang="en-US" sz="1600" dirty="0" smtClean="0">
                <a:ea typeface="ヒラギノ角ゴ Pro W3"/>
              </a:rPr>
              <a:t>, </a:t>
            </a:r>
            <a:r>
              <a:rPr lang="ru-RU" sz="1600" dirty="0" smtClean="0">
                <a:ea typeface="ヒラギノ角ゴ Pro W3"/>
              </a:rPr>
              <a:t>бюро статистики</a:t>
            </a: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Наблюдающие за местонахождением судна</a:t>
            </a:r>
            <a:r>
              <a:rPr lang="en-US" sz="1600" dirty="0" smtClean="0">
                <a:ea typeface="ヒラギノ角ゴ Pro W3"/>
              </a:rPr>
              <a:t> -&gt;</a:t>
            </a:r>
            <a:r>
              <a:rPr lang="ru-RU" sz="1600" dirty="0" smtClean="0">
                <a:ea typeface="ヒラギノ角ゴ Pro W3"/>
              </a:rPr>
              <a:t> логистические компании</a:t>
            </a:r>
            <a:endParaRPr lang="en-US" sz="1600" dirty="0" smtClean="0">
              <a:ea typeface="ヒラギノ角ゴ Pro W3"/>
            </a:endParaRPr>
          </a:p>
          <a:p>
            <a:pPr eaLnBrk="1" hangingPunct="1"/>
            <a:r>
              <a:rPr lang="ru-RU" sz="1600" dirty="0" smtClean="0">
                <a:ea typeface="ヒラギノ角ゴ Pro W3"/>
                <a:cs typeface="ヒラギノ角ゴ Pro W3"/>
              </a:rPr>
              <a:t>Краткая статистика использования </a:t>
            </a:r>
            <a:r>
              <a:rPr lang="ru-RU" sz="1600" dirty="0" err="1" smtClean="0">
                <a:ea typeface="ヒラギノ角ゴ Pro W3"/>
                <a:cs typeface="ヒラギノ角ゴ Pro W3"/>
              </a:rPr>
              <a:t>ПОРТНЕТа</a:t>
            </a:r>
            <a:endParaRPr lang="en-US" sz="1600" dirty="0" smtClean="0">
              <a:ea typeface="ヒラギノ角ゴ Pro W3"/>
              <a:cs typeface="ヒラギノ角ゴ Pro W3"/>
            </a:endParaRP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Более</a:t>
            </a:r>
            <a:r>
              <a:rPr lang="en-US" sz="1600" dirty="0" smtClean="0">
                <a:ea typeface="ヒラギノ角ゴ Pro W3"/>
              </a:rPr>
              <a:t> 40.000 </a:t>
            </a:r>
            <a:r>
              <a:rPr lang="ru-RU" sz="1600" dirty="0" smtClean="0">
                <a:ea typeface="ヒラギノ角ゴ Pro W3"/>
              </a:rPr>
              <a:t>заходов судов ежегодно</a:t>
            </a:r>
            <a:endParaRPr lang="en-US" sz="1600" dirty="0" smtClean="0">
              <a:ea typeface="ヒラギノ角ゴ Pro W3"/>
            </a:endParaRP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Тысячи пользователей ежегодно</a:t>
            </a:r>
            <a:endParaRPr lang="en-US" sz="1600" dirty="0" smtClean="0">
              <a:ea typeface="ヒラギノ角ゴ Pro W3"/>
            </a:endParaRP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Все главные порты Финляндии получают информацию в электронном виде</a:t>
            </a:r>
            <a:endParaRPr lang="en-US" sz="1600" dirty="0" smtClean="0">
              <a:ea typeface="ヒラギノ角ゴ Pro W3"/>
            </a:endParaRPr>
          </a:p>
          <a:p>
            <a:pPr lvl="1" eaLnBrk="1" hangingPunct="1"/>
            <a:r>
              <a:rPr lang="ru-RU" sz="1600" dirty="0" smtClean="0">
                <a:ea typeface="ヒラギノ角ゴ Pro W3"/>
              </a:rPr>
              <a:t>Крупнейшие судоходные компании посылают информацию в электронном варианте</a:t>
            </a:r>
            <a:endParaRPr lang="en-US" sz="1600" dirty="0" smtClean="0">
              <a:ea typeface="ヒラギノ角ゴ Pro W3"/>
            </a:endParaRPr>
          </a:p>
          <a:p>
            <a:pPr eaLnBrk="1" hangingPunct="1"/>
            <a:r>
              <a:rPr lang="ru-RU" sz="1600" dirty="0" smtClean="0">
                <a:ea typeface="ヒラギノ角ゴ Pro W3"/>
                <a:cs typeface="ヒラギノ角ゴ Pro W3"/>
              </a:rPr>
              <a:t>ПОРТНЕТ управляется Финским транспортным агентством</a:t>
            </a:r>
            <a:endParaRPr lang="en-US" sz="1600" dirty="0" smtClean="0">
              <a:ea typeface="ヒラギノ角ゴ Pro W3"/>
              <a:cs typeface="ヒラギノ角ゴ Pro W3"/>
            </a:endParaRPr>
          </a:p>
          <a:p>
            <a:pPr eaLnBrk="1" hangingPunct="1"/>
            <a:endParaRPr lang="fi-FI" sz="1600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979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16" y="674440"/>
            <a:ext cx="8604448" cy="8103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Внедрение Директивы ЕК по формальностям в Финляндии</a:t>
            </a:r>
            <a:r>
              <a:rPr lang="fi-FI" sz="2400" b="1" dirty="0" smtClean="0">
                <a:solidFill>
                  <a:srgbClr val="C00000"/>
                </a:solidFill>
              </a:rPr>
              <a:t/>
            </a:r>
            <a:br>
              <a:rPr lang="fi-FI" sz="2400" b="1" dirty="0" smtClean="0">
                <a:solidFill>
                  <a:srgbClr val="C00000"/>
                </a:solidFill>
              </a:rPr>
            </a:br>
            <a:endParaRPr lang="fi-FI" sz="2400" b="1" dirty="0">
              <a:solidFill>
                <a:srgbClr val="C00000"/>
              </a:solidFill>
            </a:endParaRPr>
          </a:p>
        </p:txBody>
      </p:sp>
      <p:sp>
        <p:nvSpPr>
          <p:cNvPr id="10242" name="Sisällön paikkamerkki 2"/>
          <p:cNvSpPr>
            <a:spLocks noGrp="1"/>
          </p:cNvSpPr>
          <p:nvPr>
            <p:ph idx="1"/>
          </p:nvPr>
        </p:nvSpPr>
        <p:spPr>
          <a:xfrm>
            <a:off x="323528" y="1268760"/>
            <a:ext cx="8431088" cy="5472955"/>
          </a:xfrm>
        </p:spPr>
        <p:txBody>
          <a:bodyPr/>
          <a:lstStyle/>
          <a:p>
            <a:pPr eaLnBrk="1" hangingPunct="1"/>
            <a:r>
              <a:rPr lang="ru-RU" sz="1800" dirty="0">
                <a:ea typeface="ヒラギノ角ゴ Pro W3"/>
                <a:cs typeface="ヒラギノ角ゴ Pro W3"/>
              </a:rPr>
              <a:t>Директива 2010/65/ЕС по соблюдению формальностей направлена на упрощение формальностей отчетности с помощью применения систем НЕО</a:t>
            </a:r>
            <a:endParaRPr lang="ru-RU" sz="1800" dirty="0" smtClean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ru-RU" sz="1800" dirty="0" smtClean="0">
                <a:ea typeface="ヒラギノ角ゴ Pro W3"/>
                <a:cs typeface="ヒラギノ角ゴ Pro W3"/>
              </a:rPr>
              <a:t>Все страны-участницы обязаны перенять в свое законодательство положения, указанные в директиве к</a:t>
            </a:r>
            <a:r>
              <a:rPr lang="fi-FI" sz="1800" dirty="0" smtClean="0">
                <a:ea typeface="ヒラギノ角ゴ Pro W3"/>
                <a:cs typeface="ヒラギノ角ゴ Pro W3"/>
              </a:rPr>
              <a:t>19.5.2012 </a:t>
            </a:r>
            <a:r>
              <a:rPr lang="ru-RU" sz="1800" dirty="0" smtClean="0">
                <a:ea typeface="ヒラギノ角ゴ Pro W3"/>
                <a:cs typeface="ヒラギノ角ゴ Pro W3"/>
              </a:rPr>
              <a:t>и внедрить электронные</a:t>
            </a:r>
            <a:r>
              <a:rPr lang="fi-FI" sz="1800" dirty="0" smtClean="0">
                <a:ea typeface="ヒラギノ角ゴ Pro W3"/>
                <a:cs typeface="ヒラギノ角ゴ Pro W3"/>
              </a:rPr>
              <a:t> </a:t>
            </a:r>
            <a:r>
              <a:rPr lang="ru-RU" sz="1800" dirty="0" smtClean="0">
                <a:ea typeface="ヒラギノ角ゴ Pro W3"/>
                <a:cs typeface="ヒラギノ角ゴ Pro W3"/>
              </a:rPr>
              <a:t>НЕО-системы до</a:t>
            </a:r>
            <a:r>
              <a:rPr lang="fi-FI" sz="1800" dirty="0" smtClean="0">
                <a:ea typeface="ヒラギノ角ゴ Pro W3"/>
                <a:cs typeface="ヒラギノ角ゴ Pro W3"/>
              </a:rPr>
              <a:t> 1.6.2015</a:t>
            </a:r>
          </a:p>
          <a:p>
            <a:pPr eaLnBrk="1" hangingPunct="1"/>
            <a:r>
              <a:rPr lang="ru-RU" sz="1800" dirty="0" smtClean="0">
                <a:ea typeface="ヒラギノ角ゴ Pro W3"/>
                <a:cs typeface="ヒラギノ角ゴ Pro W3"/>
              </a:rPr>
              <a:t>Данные, собираемые в НЕО можно разделить на три группы</a:t>
            </a:r>
            <a:r>
              <a:rPr lang="fi-FI" sz="1800" dirty="0" smtClean="0">
                <a:ea typeface="ヒラギノ角ゴ Pro W3"/>
                <a:cs typeface="ヒラギノ角ゴ Pro W3"/>
              </a:rPr>
              <a:t>: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ru-RU" sz="1800" dirty="0">
                <a:ea typeface="ヒラギノ角ゴ Pro W3"/>
              </a:rPr>
              <a:t>и</a:t>
            </a:r>
            <a:r>
              <a:rPr lang="ru-RU" sz="1800" dirty="0" smtClean="0">
                <a:ea typeface="ヒラギノ角ゴ Pro W3"/>
              </a:rPr>
              <a:t>нформация, исходящая из законодательства ЕС</a:t>
            </a:r>
            <a:endParaRPr lang="fi-FI" sz="1800" dirty="0" smtClean="0">
              <a:ea typeface="ヒラギノ角ゴ Pro W3"/>
            </a:endParaRPr>
          </a:p>
          <a:p>
            <a:pPr lvl="2" eaLnBrk="1" hangingPunct="1"/>
            <a:r>
              <a:rPr lang="ru-RU" sz="1800" dirty="0" smtClean="0">
                <a:ea typeface="ヒラギノ角ゴ Pro W3"/>
              </a:rPr>
              <a:t>Общие данные по прибытию/отбытию судна</a:t>
            </a:r>
            <a:endParaRPr lang="fi-FI" sz="1800" dirty="0" smtClean="0">
              <a:ea typeface="ヒラギノ角ゴ Pro W3"/>
            </a:endParaRPr>
          </a:p>
          <a:p>
            <a:pPr lvl="2" eaLnBrk="1" hangingPunct="1"/>
            <a:r>
              <a:rPr lang="fi-FI" sz="1800" dirty="0" smtClean="0">
                <a:ea typeface="ヒラギノ角ゴ Pro W3"/>
              </a:rPr>
              <a:t>ISPS-</a:t>
            </a:r>
            <a:r>
              <a:rPr lang="ru-RU" sz="1800" dirty="0" smtClean="0">
                <a:ea typeface="ヒラギノ角ゴ Pro W3"/>
              </a:rPr>
              <a:t>уведомления</a:t>
            </a:r>
            <a:endParaRPr lang="fi-FI" sz="1800" dirty="0" smtClean="0">
              <a:ea typeface="ヒラギノ角ゴ Pro W3"/>
            </a:endParaRPr>
          </a:p>
          <a:p>
            <a:pPr lvl="2" eaLnBrk="1" hangingPunct="1"/>
            <a:r>
              <a:rPr lang="ru-RU" sz="1800" dirty="0" smtClean="0">
                <a:ea typeface="ヒラギノ角ゴ Pro W3"/>
              </a:rPr>
              <a:t>Уведомления об опасных грузах </a:t>
            </a:r>
            <a:endParaRPr lang="fi-FI" sz="1800" dirty="0" smtClean="0">
              <a:ea typeface="ヒラギノ角ゴ Pro W3"/>
            </a:endParaRPr>
          </a:p>
          <a:p>
            <a:pPr lvl="2" eaLnBrk="1" hangingPunct="1"/>
            <a:r>
              <a:rPr lang="ru-RU" sz="1800" dirty="0" smtClean="0">
                <a:ea typeface="ヒラギノ角ゴ Pro W3"/>
              </a:rPr>
              <a:t>Уведомления об отбытиях</a:t>
            </a:r>
          </a:p>
          <a:p>
            <a:pPr marL="914400" lvl="2" indent="0" eaLnBrk="1" hangingPunct="1">
              <a:buNone/>
            </a:pPr>
            <a:r>
              <a:rPr lang="ru-RU" sz="1800" dirty="0" smtClean="0">
                <a:ea typeface="ヒラギノ角ゴ Pro W3"/>
              </a:rPr>
              <a:t>Увязка с </a:t>
            </a:r>
            <a:r>
              <a:rPr lang="fr-CH" sz="1800" dirty="0" err="1" smtClean="0">
                <a:ea typeface="ヒラギノ角ゴ Pro W3"/>
              </a:rPr>
              <a:t>Safe</a:t>
            </a:r>
            <a:r>
              <a:rPr lang="fr-CH" sz="1800" dirty="0" smtClean="0">
                <a:ea typeface="ヒラギノ角ゴ Pro W3"/>
              </a:rPr>
              <a:t> </a:t>
            </a:r>
            <a:r>
              <a:rPr lang="fr-CH" sz="1800" dirty="0" err="1" smtClean="0">
                <a:ea typeface="ヒラギノ角ゴ Pro W3"/>
              </a:rPr>
              <a:t>Sea</a:t>
            </a:r>
            <a:r>
              <a:rPr lang="fr-CH" sz="1800" dirty="0" smtClean="0">
                <a:ea typeface="ヒラギノ角ゴ Pro W3"/>
              </a:rPr>
              <a:t> Net</a:t>
            </a:r>
          </a:p>
          <a:p>
            <a:pPr marL="914400" lvl="2" indent="0" eaLnBrk="1" hangingPunct="1">
              <a:buNone/>
            </a:pPr>
            <a:r>
              <a:rPr lang="bg-BG" sz="1800" dirty="0" smtClean="0">
                <a:solidFill>
                  <a:srgbClr val="0066CC"/>
                </a:solidFill>
                <a:ea typeface="ヒラギノ角ゴ Pro W3"/>
              </a:rPr>
              <a:t>(Увязка с </a:t>
            </a:r>
            <a:r>
              <a:rPr lang="fr-CH" sz="1800" dirty="0" smtClean="0">
                <a:solidFill>
                  <a:srgbClr val="0066CC"/>
                </a:solidFill>
                <a:ea typeface="ヒラギノ角ゴ Pro W3"/>
              </a:rPr>
              <a:t>Blue </a:t>
            </a:r>
            <a:r>
              <a:rPr lang="fr-CH" sz="1800" dirty="0" err="1" smtClean="0">
                <a:solidFill>
                  <a:srgbClr val="0066CC"/>
                </a:solidFill>
                <a:ea typeface="ヒラギノ角ゴ Pro W3"/>
              </a:rPr>
              <a:t>Belt</a:t>
            </a:r>
            <a:r>
              <a:rPr lang="fr-CH" sz="1800" dirty="0" smtClean="0">
                <a:solidFill>
                  <a:srgbClr val="0066CC"/>
                </a:solidFill>
                <a:ea typeface="ヒラギノ角ゴ Pro W3"/>
              </a:rPr>
              <a:t> </a:t>
            </a:r>
            <a:r>
              <a:rPr lang="bg-BG" sz="1800" dirty="0" smtClean="0">
                <a:solidFill>
                  <a:srgbClr val="0066CC"/>
                </a:solidFill>
                <a:ea typeface="ヒラギノ角ゴ Pro W3"/>
              </a:rPr>
              <a:t>для Украины)</a:t>
            </a:r>
            <a:endParaRPr lang="fi-FI" sz="1800" dirty="0" smtClean="0">
              <a:solidFill>
                <a:srgbClr val="0066CC"/>
              </a:solidFill>
              <a:ea typeface="ヒラギノ角ゴ Pro W3"/>
            </a:endParaRP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ru-RU" sz="1800" dirty="0">
                <a:ea typeface="ヒラギノ角ゴ Pro W3"/>
              </a:rPr>
              <a:t>и</a:t>
            </a:r>
            <a:r>
              <a:rPr lang="ru-RU" sz="1800" dirty="0" smtClean="0">
                <a:ea typeface="ヒラギノ角ゴ Pro W3"/>
              </a:rPr>
              <a:t>нформация, </a:t>
            </a:r>
            <a:r>
              <a:rPr lang="ru-RU" sz="1800" dirty="0">
                <a:ea typeface="ヒラギノ角ゴ Pro W3"/>
              </a:rPr>
              <a:t>исходящая из</a:t>
            </a:r>
            <a:r>
              <a:rPr lang="fi-FI" sz="1800" dirty="0">
                <a:ea typeface="ヒラギノ角ゴ Pro W3"/>
              </a:rPr>
              <a:t> </a:t>
            </a:r>
            <a:r>
              <a:rPr lang="ru-RU" sz="1800" dirty="0" smtClean="0">
                <a:ea typeface="ヒラギノ角ゴ Pro W3"/>
              </a:rPr>
              <a:t>Конвенции </a:t>
            </a:r>
            <a:r>
              <a:rPr lang="fi-FI" sz="1800" dirty="0" smtClean="0">
                <a:ea typeface="ヒラギノ角ゴ Pro W3"/>
              </a:rPr>
              <a:t>IMO/FAL</a:t>
            </a:r>
            <a:endParaRPr lang="fi-FI" sz="1800" dirty="0">
              <a:ea typeface="ヒラギノ角ゴ Pro W3"/>
            </a:endParaRPr>
          </a:p>
          <a:p>
            <a:pPr lvl="2" eaLnBrk="1" hangingPunct="1"/>
            <a:r>
              <a:rPr lang="ru-RU" sz="1800" dirty="0" smtClean="0">
                <a:ea typeface="ヒラギノ角ゴ Pro W3"/>
              </a:rPr>
              <a:t>Формуляры </a:t>
            </a:r>
            <a:r>
              <a:rPr lang="fi-FI" sz="1800" dirty="0">
                <a:ea typeface="ヒラギノ角ゴ Pro W3"/>
              </a:rPr>
              <a:t>1-7</a:t>
            </a:r>
            <a:r>
              <a:rPr lang="ru-RU" sz="1800" dirty="0" smtClean="0">
                <a:ea typeface="ヒラギノ角ゴ Pro W3"/>
              </a:rPr>
              <a:t> </a:t>
            </a:r>
            <a:r>
              <a:rPr lang="fi-FI" sz="1800" dirty="0" smtClean="0">
                <a:ea typeface="ヒラギノ角ゴ Pro W3"/>
              </a:rPr>
              <a:t>IMO/FAL</a:t>
            </a:r>
            <a:r>
              <a:rPr lang="ru-RU" sz="1800" dirty="0" smtClean="0">
                <a:ea typeface="ヒラギノ角ゴ Pro W3"/>
              </a:rPr>
              <a:t> плюс морская санитарная декларация</a:t>
            </a:r>
            <a:endParaRPr lang="fi-FI" sz="1800" dirty="0" smtClean="0">
              <a:ea typeface="ヒラギノ角ゴ Pro W3"/>
            </a:endParaRP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ru-RU" sz="1800" dirty="0" smtClean="0">
                <a:ea typeface="ヒラギノ角ゴ Pro W3"/>
              </a:rPr>
              <a:t>информация по всем национальным требованиям, например, данные по налогу на морскую транспортировку</a:t>
            </a:r>
            <a:endParaRPr lang="fi-FI" sz="1800" dirty="0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302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692696"/>
            <a:ext cx="9108504" cy="951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Уведомления, подлежащие обмену через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</a:rPr>
              <a:t>ациональное «единое окно» (НЕО) по морскому транспорту</a:t>
            </a:r>
            <a:endParaRPr lang="fi-FI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34946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Уведомление о прибытии через 24 часа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 (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все судна)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Уведомление </a:t>
            </a:r>
            <a:r>
              <a:rPr lang="ru-RU" sz="1800" b="0" dirty="0">
                <a:solidFill>
                  <a:schemeClr val="tx1"/>
                </a:solidFill>
                <a:cs typeface="Felbridge Pro"/>
              </a:rPr>
              <a:t>о прибытии через 72 часа (для 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судов, </a:t>
            </a:r>
            <a:r>
              <a:rPr lang="ru-RU" sz="1800" b="0" dirty="0">
                <a:solidFill>
                  <a:schemeClr val="tx1"/>
                </a:solidFill>
                <a:cs typeface="Felbridge Pro"/>
              </a:rPr>
              <a:t>которые могут подлежать 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проверке</a:t>
            </a:r>
            <a:r>
              <a:rPr lang="bg-BG" sz="1800" b="0" dirty="0">
                <a:solidFill>
                  <a:schemeClr val="tx1"/>
                </a:solidFill>
                <a:cs typeface="Felbridge Pro"/>
              </a:rPr>
              <a:t>)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Уведомление о прибытии (АТА), уведомление об отбытии (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ATD)*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Декларации 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IMO 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(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IMO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/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FAL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 3-6)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 -&gt;(Ex</a:t>
            </a:r>
            <a:r>
              <a:rPr lang="fr-CH" sz="1800" b="0" dirty="0">
                <a:solidFill>
                  <a:schemeClr val="tx1"/>
                </a:solidFill>
                <a:cs typeface="Felbridge Pro"/>
              </a:rPr>
              <a:t>c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el, 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СЕФАКТ/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XML)*</a:t>
            </a:r>
            <a:endParaRPr lang="ru-RU" sz="1800" b="0" dirty="0">
              <a:solidFill>
                <a:schemeClr val="tx1"/>
              </a:solidFill>
              <a:cs typeface="Felbridge Pro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Список пассажиров судов, прибывающих из третьих стран-</a:t>
            </a:r>
            <a:r>
              <a:rPr lang="fr-CH" sz="1800" b="0" dirty="0" smtClean="0">
                <a:solidFill>
                  <a:srgbClr val="0070C0"/>
                </a:solidFill>
                <a:cs typeface="Felbridge Pro"/>
              </a:rPr>
              <a:t>&gt;(Excel,</a:t>
            </a:r>
            <a:r>
              <a:rPr lang="bg-BG" sz="1800" b="0" dirty="0">
                <a:solidFill>
                  <a:srgbClr val="0070C0"/>
                </a:solidFill>
                <a:cs typeface="Felbridge Pro"/>
              </a:rPr>
              <a:t> </a:t>
            </a: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СЕФАКТ/</a:t>
            </a:r>
            <a:r>
              <a:rPr lang="fr-CH" sz="1800" b="0" dirty="0" smtClean="0">
                <a:solidFill>
                  <a:srgbClr val="0070C0"/>
                </a:solidFill>
                <a:cs typeface="Felbridge Pro"/>
              </a:rPr>
              <a:t>XML)**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Морская санитарная декларация </a:t>
            </a:r>
            <a:r>
              <a:rPr lang="ru-RU" sz="1800" b="0" dirty="0">
                <a:solidFill>
                  <a:srgbClr val="0070C0"/>
                </a:solidFill>
                <a:cs typeface="Felbridge Pro"/>
              </a:rPr>
              <a:t>стран-</a:t>
            </a:r>
            <a:r>
              <a:rPr lang="fr-CH" sz="1800" b="0" dirty="0">
                <a:solidFill>
                  <a:srgbClr val="0070C0"/>
                </a:solidFill>
                <a:cs typeface="Felbridge Pro"/>
              </a:rPr>
              <a:t>&gt; (</a:t>
            </a:r>
            <a:r>
              <a:rPr lang="fr-CH" sz="1800" b="0" dirty="0" smtClean="0">
                <a:solidFill>
                  <a:srgbClr val="0070C0"/>
                </a:solidFill>
                <a:cs typeface="Felbridge Pro"/>
              </a:rPr>
              <a:t>Excel</a:t>
            </a:r>
            <a:r>
              <a:rPr lang="fr-CH" sz="1800" b="0" dirty="0">
                <a:solidFill>
                  <a:srgbClr val="0070C0"/>
                </a:solidFill>
                <a:cs typeface="Felbridge Pro"/>
              </a:rPr>
              <a:t>, </a:t>
            </a:r>
            <a:r>
              <a:rPr lang="ru-RU" sz="1800" b="0" dirty="0">
                <a:solidFill>
                  <a:srgbClr val="0070C0"/>
                </a:solidFill>
                <a:cs typeface="Felbridge Pro"/>
              </a:rPr>
              <a:t>СЕФАКТ/</a:t>
            </a:r>
            <a:r>
              <a:rPr lang="fr-CH" sz="1800" b="0" dirty="0">
                <a:solidFill>
                  <a:srgbClr val="0070C0"/>
                </a:solidFill>
                <a:cs typeface="Felbridge Pro"/>
              </a:rPr>
              <a:t>XML)**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Уведомление о грузе </a:t>
            </a:r>
            <a:r>
              <a:rPr lang="ru-RU" sz="1800" b="0" dirty="0">
                <a:solidFill>
                  <a:schemeClr val="tx1"/>
                </a:solidFill>
                <a:cs typeface="Felbridge Pro"/>
              </a:rPr>
              <a:t>стран-</a:t>
            </a:r>
            <a:r>
              <a:rPr lang="fr-CH" sz="1800" b="0" dirty="0">
                <a:solidFill>
                  <a:schemeClr val="tx1"/>
                </a:solidFill>
                <a:cs typeface="Felbridge Pro"/>
              </a:rPr>
              <a:t>&gt; 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(WEB, EDI, </a:t>
            </a:r>
            <a:r>
              <a:rPr lang="ru-RU" sz="1800" b="0" dirty="0">
                <a:solidFill>
                  <a:schemeClr val="tx1"/>
                </a:solidFill>
                <a:cs typeface="Felbridge Pro"/>
              </a:rPr>
              <a:t>СЕФАКТ/</a:t>
            </a:r>
            <a:r>
              <a:rPr lang="fr-CH" sz="1800" b="0" dirty="0">
                <a:solidFill>
                  <a:schemeClr val="tx1"/>
                </a:solidFill>
                <a:cs typeface="Felbridge Pro"/>
              </a:rPr>
              <a:t>XML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)*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Уведомление о 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DPG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 грузе-</a:t>
            </a:r>
            <a:r>
              <a:rPr lang="fr-CH" sz="1800" b="0" dirty="0">
                <a:solidFill>
                  <a:schemeClr val="tx1"/>
                </a:solidFill>
                <a:cs typeface="Felbridge Pro"/>
              </a:rPr>
              <a:t> &gt; (WEB, EDI, </a:t>
            </a:r>
            <a:r>
              <a:rPr lang="ru-RU" sz="1800" b="0" dirty="0">
                <a:solidFill>
                  <a:schemeClr val="tx1"/>
                </a:solidFill>
                <a:cs typeface="Felbridge Pro"/>
              </a:rPr>
              <a:t>СЕФАКТ/</a:t>
            </a:r>
            <a:r>
              <a:rPr lang="fr-CH" sz="1800" b="0" dirty="0">
                <a:solidFill>
                  <a:schemeClr val="tx1"/>
                </a:solidFill>
                <a:cs typeface="Felbridge Pro"/>
              </a:rPr>
              <a:t>XML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)*</a:t>
            </a:r>
            <a:endParaRPr lang="ru-RU" sz="1800" b="0" dirty="0" smtClean="0">
              <a:solidFill>
                <a:schemeClr val="tx1"/>
              </a:solidFill>
              <a:cs typeface="Felbridge Pro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Уведомление, связанное с безопасностью-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&gt;(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ссылка на 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IMO/FAL 5)*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Уведомление, связанное с отбытиями судов и остатками груза 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(Web</a:t>
            </a:r>
            <a:r>
              <a:rPr lang="fr-CH" sz="1800" b="0" dirty="0">
                <a:solidFill>
                  <a:schemeClr val="tx1"/>
                </a:solidFill>
                <a:cs typeface="Felbridge Pro"/>
              </a:rPr>
              <a:t>,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СЕФАКТ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/XML)* </a:t>
            </a:r>
            <a:endParaRPr lang="fr-CH" sz="1800" b="0" dirty="0">
              <a:solidFill>
                <a:schemeClr val="tx1"/>
              </a:solidFill>
              <a:cs typeface="Felbridge Pro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План сотрудничества </a:t>
            </a:r>
            <a:r>
              <a:rPr lang="fr-CH" sz="1800" b="0" dirty="0" smtClean="0">
                <a:solidFill>
                  <a:srgbClr val="0070C0"/>
                </a:solidFill>
                <a:cs typeface="Felbridge Pro"/>
              </a:rPr>
              <a:t>SAR </a:t>
            </a: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по пассажирским судам**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Контроль границ Шенгенской зоны-</a:t>
            </a:r>
            <a:r>
              <a:rPr lang="fr-CH" sz="1800" b="0" dirty="0" smtClean="0">
                <a:solidFill>
                  <a:srgbClr val="0070C0"/>
                </a:solidFill>
                <a:cs typeface="Felbridge Pro"/>
              </a:rPr>
              <a:t>&gt; </a:t>
            </a: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разрешение на пересечение границ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CH" sz="1800" b="0" dirty="0" err="1" smtClean="0">
                <a:solidFill>
                  <a:schemeClr val="tx1"/>
                </a:solidFill>
                <a:cs typeface="Felbridge Pro"/>
              </a:rPr>
              <a:t>AlS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-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сообщение-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&gt;(SSN/XML)*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MRS-</a:t>
            </a:r>
            <a:r>
              <a:rPr lang="ru-RU" sz="1800" b="0" dirty="0" smtClean="0">
                <a:solidFill>
                  <a:schemeClr val="tx1"/>
                </a:solidFill>
                <a:cs typeface="Felbridge Pro"/>
              </a:rPr>
              <a:t>сообщения-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&gt;</a:t>
            </a:r>
            <a:r>
              <a:rPr lang="fr-CH" sz="1800" b="0" dirty="0">
                <a:solidFill>
                  <a:schemeClr val="tx1"/>
                </a:solidFill>
                <a:cs typeface="Felbridge Pro"/>
              </a:rPr>
              <a:t>(SSN/XML</a:t>
            </a:r>
            <a:r>
              <a:rPr lang="fr-CH" sz="1800" b="0" dirty="0" smtClean="0">
                <a:solidFill>
                  <a:schemeClr val="tx1"/>
                </a:solidFill>
                <a:cs typeface="Felbridge Pro"/>
              </a:rPr>
              <a:t>)*</a:t>
            </a:r>
            <a:endParaRPr lang="ru-RU" sz="1800" b="0" dirty="0" smtClean="0">
              <a:solidFill>
                <a:schemeClr val="tx1"/>
              </a:solidFill>
              <a:cs typeface="Felbridge Pro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dirty="0" smtClean="0">
                <a:solidFill>
                  <a:srgbClr val="0070C0"/>
                </a:solidFill>
                <a:cs typeface="Felbridge Pro"/>
              </a:rPr>
              <a:t>Уведомления о морских происшествиях</a:t>
            </a:r>
            <a:endParaRPr lang="en-GB" sz="1600" b="0" dirty="0">
              <a:solidFill>
                <a:srgbClr val="0070C0"/>
              </a:solidFill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54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5234" y="1019200"/>
            <a:ext cx="7423150" cy="609600"/>
          </a:xfrm>
        </p:spPr>
        <p:txBody>
          <a:bodyPr/>
          <a:lstStyle/>
          <a:p>
            <a:pPr eaLnBrk="1" hangingPunct="1">
              <a:defRPr/>
            </a:pPr>
            <a:r>
              <a:rPr lang="bg-BG" b="1" dirty="0" smtClean="0">
                <a:solidFill>
                  <a:srgbClr val="C00000"/>
                </a:solidFill>
              </a:rPr>
              <a:t>П</a:t>
            </a:r>
            <a:r>
              <a:rPr lang="ru-RU" b="1" dirty="0" err="1" smtClean="0">
                <a:solidFill>
                  <a:srgbClr val="C00000"/>
                </a:solidFill>
              </a:rPr>
              <a:t>ринцип</a:t>
            </a:r>
            <a:r>
              <a:rPr lang="ru-RU" b="1" dirty="0" smtClean="0">
                <a:solidFill>
                  <a:srgbClr val="C00000"/>
                </a:solidFill>
              </a:rPr>
              <a:t> работы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i-FI" b="1" dirty="0">
                <a:solidFill>
                  <a:srgbClr val="C00000"/>
                </a:solidFill>
              </a:rPr>
              <a:t>PortNet </a:t>
            </a:r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09" y="2225948"/>
            <a:ext cx="7419975" cy="4443412"/>
          </a:xfrm>
        </p:spPr>
      </p:pic>
    </p:spTree>
    <p:extLst>
      <p:ext uri="{BB962C8B-B14F-4D97-AF65-F5344CB8AC3E}">
        <p14:creationId xmlns:p14="http://schemas.microsoft.com/office/powerpoint/2010/main" val="42008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59160"/>
            <a:ext cx="7422976" cy="14016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Стандарты ООН и Модель Данных </a:t>
            </a:r>
            <a:r>
              <a:rPr lang="ru-RU" b="1" dirty="0" err="1" smtClean="0">
                <a:solidFill>
                  <a:srgbClr val="C00000"/>
                </a:solidFill>
              </a:rPr>
              <a:t>ВТамО</a:t>
            </a:r>
            <a:endParaRPr lang="fi-FI" b="1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35696" y="2060848"/>
            <a:ext cx="4536504" cy="4464496"/>
            <a:chOff x="1835696" y="1484784"/>
            <a:chExt cx="4536504" cy="4464496"/>
          </a:xfrm>
        </p:grpSpPr>
        <p:sp>
          <p:nvSpPr>
            <p:cNvPr id="7" name="Tasakylkinen kolmio 6"/>
            <p:cNvSpPr/>
            <p:nvPr/>
          </p:nvSpPr>
          <p:spPr>
            <a:xfrm>
              <a:off x="1835696" y="1484784"/>
              <a:ext cx="4536504" cy="1224136"/>
            </a:xfrm>
            <a:prstGeom prst="triangl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Модель Данных </a:t>
              </a:r>
              <a:r>
                <a:rPr lang="ru-RU" sz="2000" dirty="0" err="1" smtClean="0">
                  <a:solidFill>
                    <a:schemeClr val="bg1"/>
                  </a:solidFill>
                </a:rPr>
                <a:t>ВТамО</a:t>
              </a:r>
              <a:endParaRPr lang="fi-FI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1835696" y="2780928"/>
              <a:ext cx="4536504" cy="39604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2000" dirty="0">
                  <a:solidFill>
                    <a:schemeClr val="bg1"/>
                  </a:solidFill>
                </a:rPr>
                <a:t>XML </a:t>
              </a:r>
              <a:r>
                <a:rPr lang="ru-RU" sz="2000" dirty="0">
                  <a:solidFill>
                    <a:schemeClr val="bg1"/>
                  </a:solidFill>
                </a:rPr>
                <a:t>схемы, сообщения, указания</a:t>
              </a:r>
              <a:endParaRPr lang="fi-FI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1835696" y="3284984"/>
              <a:ext cx="4536504" cy="5040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Максимально гармонизированный набор данных</a:t>
              </a:r>
              <a:endParaRPr lang="fi-FI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1835696" y="3861048"/>
              <a:ext cx="4536504" cy="396044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Международные классификаторы</a:t>
              </a:r>
              <a:endParaRPr lang="fi-FI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Suorakulmio 11"/>
            <p:cNvSpPr/>
            <p:nvPr/>
          </p:nvSpPr>
          <p:spPr>
            <a:xfrm>
              <a:off x="1835696" y="4365104"/>
              <a:ext cx="4536504" cy="39604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Информационные модели</a:t>
              </a:r>
              <a:endParaRPr lang="fi-FI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Suorakulmio 12"/>
            <p:cNvSpPr/>
            <p:nvPr/>
          </p:nvSpPr>
          <p:spPr>
            <a:xfrm>
              <a:off x="1835696" y="4869160"/>
              <a:ext cx="4536504" cy="396044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Модели бизнес-процессов</a:t>
              </a:r>
              <a:endParaRPr lang="fi-FI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1835696" y="5373216"/>
              <a:ext cx="4536504" cy="5760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dirty="0">
                  <a:solidFill>
                    <a:schemeClr val="bg1"/>
                  </a:solidFill>
                </a:rPr>
                <a:t>Рекомендации по внедрению сообщения</a:t>
              </a:r>
              <a:endParaRPr lang="fi-FI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6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692696"/>
            <a:ext cx="9108504" cy="64807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Концепция по </a:t>
            </a:r>
            <a:r>
              <a:rPr lang="ru-RU" sz="2400" b="1" dirty="0">
                <a:solidFill>
                  <a:srgbClr val="C00000"/>
                </a:solidFill>
              </a:rPr>
              <a:t>внедрению НЕО в Финляндии согласно рекомендациям, предложенным </a:t>
            </a:r>
            <a:r>
              <a:rPr lang="bg-BG" sz="2400" b="1" dirty="0" smtClean="0">
                <a:solidFill>
                  <a:srgbClr val="C00000"/>
                </a:solidFill>
              </a:rPr>
              <a:t>рабочей группой ЕС по </a:t>
            </a:r>
            <a:r>
              <a:rPr lang="ru-RU" sz="2400" b="1" dirty="0" err="1" smtClean="0">
                <a:solidFill>
                  <a:srgbClr val="C00000"/>
                </a:solidFill>
              </a:rPr>
              <a:t>eMS</a:t>
            </a:r>
            <a:endParaRPr lang="fi-FI" sz="24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3400" y="1268760"/>
            <a:ext cx="7639000" cy="504056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Данные должны предоставляться представителем судна морскому «единому окну»</a:t>
            </a:r>
            <a:r>
              <a:rPr lang="fi-FI" sz="1600" dirty="0" smtClean="0"/>
              <a:t>:</a:t>
            </a:r>
            <a:endParaRPr lang="fi-FI" sz="1600" dirty="0"/>
          </a:p>
        </p:txBody>
      </p:sp>
      <p:sp>
        <p:nvSpPr>
          <p:cNvPr id="7" name="Suorakulmio 6"/>
          <p:cNvSpPr/>
          <p:nvPr/>
        </p:nvSpPr>
        <p:spPr>
          <a:xfrm>
            <a:off x="467544" y="2262758"/>
            <a:ext cx="1368152" cy="8782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 smtClean="0"/>
              <a:t>Общая декларация</a:t>
            </a:r>
            <a:endParaRPr lang="fi-FI" sz="1400" dirty="0"/>
          </a:p>
          <a:p>
            <a:pPr algn="ctr"/>
            <a:r>
              <a:rPr lang="bg-BG" sz="1600" dirty="0" smtClean="0"/>
              <a:t>ИМО/ФАЛ</a:t>
            </a:r>
            <a:r>
              <a:rPr lang="fi-FI" sz="1600" dirty="0" smtClean="0"/>
              <a:t>1</a:t>
            </a:r>
            <a:endParaRPr lang="fi-FI" sz="1600" dirty="0"/>
          </a:p>
        </p:txBody>
      </p:sp>
      <p:sp>
        <p:nvSpPr>
          <p:cNvPr id="11" name="Suorakulmio 10"/>
          <p:cNvSpPr/>
          <p:nvPr/>
        </p:nvSpPr>
        <p:spPr>
          <a:xfrm>
            <a:off x="3491880" y="2262758"/>
            <a:ext cx="1440160" cy="8782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Нотификация о безопасности </a:t>
            </a:r>
            <a:r>
              <a:rPr lang="fi-FI" sz="1400" dirty="0" smtClean="0"/>
              <a:t>725/2004  </a:t>
            </a:r>
            <a:endParaRPr lang="fi-FI" sz="1400" dirty="0"/>
          </a:p>
        </p:txBody>
      </p:sp>
      <p:sp>
        <p:nvSpPr>
          <p:cNvPr id="12" name="Suorakulmio 11"/>
          <p:cNvSpPr/>
          <p:nvPr/>
        </p:nvSpPr>
        <p:spPr>
          <a:xfrm>
            <a:off x="4942217" y="2276872"/>
            <a:ext cx="1429983" cy="86409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Нотификация об отходах</a:t>
            </a:r>
            <a:endParaRPr lang="fi-FI" sz="1400" dirty="0"/>
          </a:p>
          <a:p>
            <a:pPr algn="ctr"/>
            <a:r>
              <a:rPr lang="fi-FI" sz="1600" dirty="0" smtClean="0"/>
              <a:t>2000/59 EC</a:t>
            </a:r>
            <a:endParaRPr lang="fi-FI" sz="1600" dirty="0"/>
          </a:p>
        </p:txBody>
      </p:sp>
      <p:sp>
        <p:nvSpPr>
          <p:cNvPr id="13" name="Suorakulmio 12"/>
          <p:cNvSpPr/>
          <p:nvPr/>
        </p:nvSpPr>
        <p:spPr>
          <a:xfrm>
            <a:off x="6583524" y="2276872"/>
            <a:ext cx="1372852" cy="8640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Опасные и загрязняющие грузы </a:t>
            </a:r>
            <a:endParaRPr lang="fi-FI" sz="1400" dirty="0"/>
          </a:p>
          <a:p>
            <a:pPr algn="ctr"/>
            <a:r>
              <a:rPr lang="fi-FI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2002/59 EC</a:t>
            </a:r>
            <a:endParaRPr lang="fi-FI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Alanuoli 13"/>
          <p:cNvSpPr/>
          <p:nvPr/>
        </p:nvSpPr>
        <p:spPr>
          <a:xfrm>
            <a:off x="3131840" y="1628800"/>
            <a:ext cx="2196244" cy="648072"/>
          </a:xfrm>
          <a:prstGeom prst="downArrow">
            <a:avLst>
              <a:gd name="adj1" fmla="val 50000"/>
              <a:gd name="adj2" fmla="val 48530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 smtClean="0"/>
              <a:t>Прибытие в порт</a:t>
            </a:r>
            <a:endParaRPr lang="fi-FI" sz="1400" dirty="0"/>
          </a:p>
        </p:txBody>
      </p:sp>
      <p:sp>
        <p:nvSpPr>
          <p:cNvPr id="16" name="Suorakulmio 15"/>
          <p:cNvSpPr/>
          <p:nvPr/>
        </p:nvSpPr>
        <p:spPr>
          <a:xfrm>
            <a:off x="2123728" y="2276872"/>
            <a:ext cx="1296144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/>
              <a:t>Акт по оплатам </a:t>
            </a:r>
            <a:r>
              <a:rPr lang="fi-FI" sz="1400" dirty="0" smtClean="0"/>
              <a:t>1122/2005</a:t>
            </a:r>
            <a:endParaRPr lang="fi-FI" sz="1400" dirty="0"/>
          </a:p>
        </p:txBody>
      </p:sp>
      <p:sp>
        <p:nvSpPr>
          <p:cNvPr id="17" name="Suorakulmio 16"/>
          <p:cNvSpPr/>
          <p:nvPr/>
        </p:nvSpPr>
        <p:spPr>
          <a:xfrm>
            <a:off x="2051720" y="3429000"/>
            <a:ext cx="4248472" cy="1728192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Платформа НЕО</a:t>
            </a:r>
            <a:endParaRPr lang="fi-FI" dirty="0"/>
          </a:p>
        </p:txBody>
      </p:sp>
      <p:sp>
        <p:nvSpPr>
          <p:cNvPr id="18" name="Suorakulmio 17"/>
          <p:cNvSpPr/>
          <p:nvPr/>
        </p:nvSpPr>
        <p:spPr>
          <a:xfrm>
            <a:off x="467544" y="3429000"/>
            <a:ext cx="1368152" cy="6120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/>
              <a:t>ИМО/ФАЛ</a:t>
            </a:r>
            <a:r>
              <a:rPr lang="fi-FI" sz="1400" dirty="0" smtClean="0"/>
              <a:t> 3</a:t>
            </a:r>
            <a:endParaRPr lang="fi-FI" sz="1400" dirty="0"/>
          </a:p>
        </p:txBody>
      </p:sp>
      <p:sp>
        <p:nvSpPr>
          <p:cNvPr id="19" name="Suorakulmio 18"/>
          <p:cNvSpPr/>
          <p:nvPr/>
        </p:nvSpPr>
        <p:spPr>
          <a:xfrm>
            <a:off x="467544" y="4221088"/>
            <a:ext cx="1368152" cy="61206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/>
              <a:t>ИМО/ФАЛ</a:t>
            </a:r>
            <a:r>
              <a:rPr lang="fi-FI" sz="1400" dirty="0" smtClean="0"/>
              <a:t> </a:t>
            </a:r>
            <a:r>
              <a:rPr lang="fi-FI" sz="1400" dirty="0"/>
              <a:t>4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467544" y="4941168"/>
            <a:ext cx="1368152" cy="6120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/>
              <a:t>ИМО/ФАЛ</a:t>
            </a:r>
            <a:r>
              <a:rPr lang="fi-FI" sz="1400" dirty="0" smtClean="0"/>
              <a:t> </a:t>
            </a:r>
            <a:r>
              <a:rPr lang="fi-FI" sz="1400" dirty="0"/>
              <a:t>5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467544" y="5686654"/>
            <a:ext cx="1368152" cy="61206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 smtClean="0"/>
              <a:t>ИМО/ФАЛ </a:t>
            </a:r>
            <a:r>
              <a:rPr lang="fi-FI" sz="1400" dirty="0" smtClean="0"/>
              <a:t>6</a:t>
            </a:r>
            <a:endParaRPr lang="fi-FI" sz="1400" dirty="0"/>
          </a:p>
        </p:txBody>
      </p:sp>
      <p:sp>
        <p:nvSpPr>
          <p:cNvPr id="22" name="Suorakulmio 21"/>
          <p:cNvSpPr/>
          <p:nvPr/>
        </p:nvSpPr>
        <p:spPr>
          <a:xfrm>
            <a:off x="6583524" y="3429000"/>
            <a:ext cx="1296144" cy="612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MDH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5004048" y="5416320"/>
            <a:ext cx="1368152" cy="8782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 smtClean="0"/>
              <a:t>Система оповещения тревоги </a:t>
            </a:r>
            <a:r>
              <a:rPr lang="fr-CH" sz="1400" dirty="0" smtClean="0"/>
              <a:t>ENS</a:t>
            </a:r>
            <a:endParaRPr lang="fi-FI" sz="1400" dirty="0"/>
          </a:p>
          <a:p>
            <a:pPr algn="ctr"/>
            <a:r>
              <a:rPr lang="fi-FI" sz="1400" dirty="0"/>
              <a:t>450/2008/EC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1979712" y="5416320"/>
            <a:ext cx="1584176" cy="8782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SBC</a:t>
            </a:r>
            <a:r>
              <a:rPr lang="bg-BG" sz="1400" dirty="0" smtClean="0"/>
              <a:t> </a:t>
            </a:r>
            <a:r>
              <a:rPr lang="fi-FI" sz="1400" dirty="0" smtClean="0"/>
              <a:t>562/2006/EC</a:t>
            </a:r>
            <a:r>
              <a:rPr lang="bg-BG" sz="1400" dirty="0" smtClean="0"/>
              <a:t> Кодекс Шенген о пересечении границ</a:t>
            </a:r>
            <a:endParaRPr lang="fi-FI" sz="1400" dirty="0"/>
          </a:p>
        </p:txBody>
      </p:sp>
      <p:sp>
        <p:nvSpPr>
          <p:cNvPr id="25" name="Suorakulmio 24"/>
          <p:cNvSpPr/>
          <p:nvPr/>
        </p:nvSpPr>
        <p:spPr>
          <a:xfrm>
            <a:off x="6567872" y="5416320"/>
            <a:ext cx="1311796" cy="86409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 smtClean="0"/>
              <a:t>Акт </a:t>
            </a:r>
            <a:r>
              <a:rPr lang="fi-FI" sz="1400" dirty="0" smtClean="0"/>
              <a:t>II</a:t>
            </a:r>
            <a:r>
              <a:rPr lang="bg-BG" sz="1400" dirty="0" smtClean="0"/>
              <a:t> общего рынка</a:t>
            </a:r>
            <a:endParaRPr lang="fi-FI" sz="1400" dirty="0"/>
          </a:p>
        </p:txBody>
      </p:sp>
      <p:sp>
        <p:nvSpPr>
          <p:cNvPr id="26" name="Suorakulmio 25"/>
          <p:cNvSpPr/>
          <p:nvPr/>
        </p:nvSpPr>
        <p:spPr>
          <a:xfrm>
            <a:off x="3563888" y="5431110"/>
            <a:ext cx="1368152" cy="8782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 smtClean="0"/>
              <a:t>Нотификация происшествия </a:t>
            </a:r>
            <a:r>
              <a:rPr lang="fr-CH" sz="1400" dirty="0" smtClean="0"/>
              <a:t>AN</a:t>
            </a:r>
            <a:endParaRPr lang="fi-FI" sz="1400" dirty="0"/>
          </a:p>
          <a:p>
            <a:pPr algn="ctr"/>
            <a:r>
              <a:rPr lang="fi-FI" sz="1400" dirty="0"/>
              <a:t>2913/92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567872" y="4365104"/>
            <a:ext cx="1296144" cy="70103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400" dirty="0" smtClean="0"/>
              <a:t>Статистика груза</a:t>
            </a:r>
            <a:endParaRPr lang="fi-FI" sz="1400" dirty="0"/>
          </a:p>
          <a:p>
            <a:r>
              <a:rPr lang="fi-FI" sz="1400" dirty="0"/>
              <a:t>2009/42/EC</a:t>
            </a:r>
          </a:p>
        </p:txBody>
      </p:sp>
      <p:sp>
        <p:nvSpPr>
          <p:cNvPr id="28" name="Oikea aaltosulje 27"/>
          <p:cNvSpPr/>
          <p:nvPr/>
        </p:nvSpPr>
        <p:spPr>
          <a:xfrm>
            <a:off x="1763688" y="2262758"/>
            <a:ext cx="288032" cy="4017658"/>
          </a:xfrm>
          <a:prstGeom prst="rightBrace">
            <a:avLst>
              <a:gd name="adj1" fmla="val 8333"/>
              <a:gd name="adj2" fmla="val 5096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asen aaltosulje 28"/>
          <p:cNvSpPr/>
          <p:nvPr/>
        </p:nvSpPr>
        <p:spPr>
          <a:xfrm>
            <a:off x="6300192" y="2276872"/>
            <a:ext cx="267679" cy="40035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1" name="Suora yhdysviiva 30"/>
          <p:cNvCxnSpPr>
            <a:stCxn id="16" idx="2"/>
          </p:cNvCxnSpPr>
          <p:nvPr/>
        </p:nvCxnSpPr>
        <p:spPr>
          <a:xfrm>
            <a:off x="2771800" y="3140968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>
            <a:endCxn id="17" idx="0"/>
          </p:cNvCxnSpPr>
          <p:nvPr/>
        </p:nvCxnSpPr>
        <p:spPr>
          <a:xfrm flipH="1">
            <a:off x="4175956" y="3140968"/>
            <a:ext cx="36004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5652120" y="3140968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/>
          <p:cNvCxnSpPr>
            <a:endCxn id="24" idx="0"/>
          </p:cNvCxnSpPr>
          <p:nvPr/>
        </p:nvCxnSpPr>
        <p:spPr>
          <a:xfrm flipH="1">
            <a:off x="2771800" y="5157192"/>
            <a:ext cx="72008" cy="259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4211985" y="5157192"/>
            <a:ext cx="0" cy="259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/>
          <p:cNvCxnSpPr/>
          <p:nvPr/>
        </p:nvCxnSpPr>
        <p:spPr>
          <a:xfrm>
            <a:off x="5644530" y="5157192"/>
            <a:ext cx="0" cy="259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80120"/>
          </a:xfrm>
          <a:solidFill>
            <a:schemeClr val="bg1"/>
          </a:solidFill>
        </p:spPr>
        <p:txBody>
          <a:bodyPr/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Группировать</a:t>
            </a:r>
            <a:r>
              <a:rPr lang="bg-BG" sz="3500" b="1" dirty="0" smtClean="0">
                <a:solidFill>
                  <a:srgbClr val="C00000"/>
                </a:solidFill>
              </a:rPr>
              <a:t> международные торговые операции по связанным процессам</a:t>
            </a:r>
            <a:endParaRPr lang="en-GB" sz="35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96" y="1988840"/>
            <a:ext cx="8255360" cy="4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2267580"/>
            <a:ext cx="1080120" cy="338554"/>
          </a:xfrm>
          <a:prstGeom prst="rect">
            <a:avLst/>
          </a:prstGeom>
          <a:solidFill>
            <a:srgbClr val="73CDD7"/>
          </a:solidFill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купить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276872"/>
            <a:ext cx="1368152" cy="338554"/>
          </a:xfrm>
          <a:prstGeom prst="rect">
            <a:avLst/>
          </a:prstGeom>
          <a:solidFill>
            <a:srgbClr val="73CDD7"/>
          </a:solidFill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276872"/>
            <a:ext cx="1368152" cy="338554"/>
          </a:xfrm>
          <a:prstGeom prst="rect">
            <a:avLst/>
          </a:prstGeom>
          <a:solidFill>
            <a:srgbClr val="73CDD7"/>
          </a:solidFill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заплатить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140968"/>
            <a:ext cx="936104" cy="461665"/>
          </a:xfrm>
          <a:prstGeom prst="rect">
            <a:avLst/>
          </a:prstGeom>
          <a:solidFill>
            <a:srgbClr val="FFC081"/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Подготовить для </a:t>
            </a:r>
          </a:p>
          <a:p>
            <a:r>
              <a:rPr lang="bg-BG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экспорта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140968"/>
            <a:ext cx="936104" cy="461665"/>
          </a:xfrm>
          <a:prstGeom prst="rect">
            <a:avLst/>
          </a:prstGeom>
          <a:solidFill>
            <a:srgbClr val="FFC08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bg-BG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Подготовить для </a:t>
            </a:r>
          </a:p>
          <a:p>
            <a:r>
              <a:rPr lang="bg-BG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импорта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3285564"/>
            <a:ext cx="720080" cy="215444"/>
          </a:xfrm>
          <a:prstGeom prst="rect">
            <a:avLst/>
          </a:prstGeom>
          <a:solidFill>
            <a:srgbClr val="FFC081"/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экспорт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285564"/>
            <a:ext cx="864096" cy="215444"/>
          </a:xfrm>
          <a:prstGeom prst="rect">
            <a:avLst/>
          </a:prstGeom>
          <a:solidFill>
            <a:srgbClr val="FFC081"/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3285564"/>
            <a:ext cx="720080" cy="215444"/>
          </a:xfrm>
          <a:prstGeom prst="rect">
            <a:avLst/>
          </a:prstGeom>
          <a:solidFill>
            <a:srgbClr val="FFC081"/>
          </a:solidFill>
        </p:spPr>
        <p:txBody>
          <a:bodyPr wrap="square" rtlCol="0">
            <a:spAutoFit/>
          </a:bodyPr>
          <a:lstStyle/>
          <a:p>
            <a:r>
              <a:rPr lang="bg-BG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импорт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4047455"/>
            <a:ext cx="1152128" cy="461665"/>
          </a:xfrm>
          <a:prstGeom prst="rect">
            <a:avLst/>
          </a:prstGeom>
          <a:solidFill>
            <a:srgbClr val="79F864"/>
          </a:solidFill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погрузить/отгрузить 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4047455"/>
            <a:ext cx="1152128" cy="461665"/>
          </a:xfrm>
          <a:prstGeom prst="rect">
            <a:avLst/>
          </a:prstGeom>
          <a:solidFill>
            <a:srgbClr val="86F973"/>
          </a:solidFill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Складские операции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4047455"/>
            <a:ext cx="1152128" cy="461665"/>
          </a:xfrm>
          <a:prstGeom prst="rect">
            <a:avLst/>
          </a:prstGeom>
          <a:solidFill>
            <a:srgbClr val="86F973"/>
          </a:solidFill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Портовые операции</a:t>
            </a:r>
            <a:endParaRPr lang="en-GB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4941168"/>
            <a:ext cx="1152128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Лицензии и сертификаты для суден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5013176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трафика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5013176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Пилотирование судов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5949280"/>
            <a:ext cx="1152128" cy="369332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r>
              <a:rPr lang="bg-BG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Таможенная очистка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968" y="5949280"/>
            <a:ext cx="1152128" cy="369332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r>
              <a:rPr lang="bg-BG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Сельхоз контроль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8144" y="5877273"/>
            <a:ext cx="1296144" cy="507831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r>
              <a:rPr lang="bg-BG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других регулятивных ведомств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nt-Up Arrow 10"/>
          <p:cNvSpPr/>
          <p:nvPr/>
        </p:nvSpPr>
        <p:spPr bwMode="auto">
          <a:xfrm rot="10800000">
            <a:off x="396152" y="2904996"/>
            <a:ext cx="3643064" cy="1256094"/>
          </a:xfrm>
          <a:prstGeom prst="bentUpArrow">
            <a:avLst>
              <a:gd name="adj1" fmla="val 7187"/>
              <a:gd name="adj2" fmla="val 11060"/>
              <a:gd name="adj3" fmla="val 149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Straight Arrow Connector 65"/>
          <p:cNvCxnSpPr>
            <a:stCxn id="20486" idx="2"/>
            <a:endCxn id="20488" idx="0"/>
          </p:cNvCxnSpPr>
          <p:nvPr/>
        </p:nvCxnSpPr>
        <p:spPr bwMode="auto">
          <a:xfrm>
            <a:off x="2667000" y="2819400"/>
            <a:ext cx="1723774" cy="161808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599"/>
            <a:ext cx="9144000" cy="141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CC0000"/>
                </a:solidFill>
                <a:cs typeface="Times New Roman" pitchFamily="18" charset="0"/>
              </a:rPr>
              <a:t>Необходимость гармонизации и моделирования требуемых данных</a:t>
            </a:r>
            <a:r>
              <a:rPr lang="ru-RU" sz="4000" dirty="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914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>
                <a:cs typeface="Times New Roman" pitchFamily="18" charset="0"/>
              </a:rPr>
              <a:t>Анализ бизнес </a:t>
            </a:r>
            <a:r>
              <a:rPr lang="ru-RU" sz="1200" dirty="0" smtClean="0">
                <a:cs typeface="Times New Roman" pitchFamily="18" charset="0"/>
              </a:rPr>
              <a:t>-процессов</a:t>
            </a:r>
            <a:endParaRPr lang="ru-RU" sz="1200" dirty="0"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561848" y="4437484"/>
            <a:ext cx="1657852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Согласование</a:t>
            </a:r>
            <a:endParaRPr lang="ru-RU" sz="1200" dirty="0" smtClean="0">
              <a:cs typeface="Times New Roman" pitchFamily="18" charset="0"/>
            </a:endParaRPr>
          </a:p>
          <a:p>
            <a:pPr eaLnBrk="1" hangingPunct="1"/>
            <a:r>
              <a:rPr lang="ru-RU" sz="1200" dirty="0" smtClean="0">
                <a:cs typeface="Times New Roman" pitchFamily="18" charset="0"/>
              </a:rPr>
              <a:t>Гармонизация </a:t>
            </a:r>
            <a:r>
              <a:rPr lang="ru-RU" sz="1200" dirty="0">
                <a:cs typeface="Times New Roman" pitchFamily="18" charset="0"/>
              </a:rPr>
              <a:t>данных</a:t>
            </a:r>
          </a:p>
          <a:p>
            <a:endParaRPr lang="ru-RU" sz="2400" dirty="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310426" y="4725144"/>
            <a:ext cx="225142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382888" y="4357092"/>
            <a:ext cx="1981200" cy="8001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4076700" y="2362200"/>
            <a:ext cx="1257300" cy="1143000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 rot="-5408594">
            <a:off x="4247166" y="3701888"/>
            <a:ext cx="645652" cy="308730"/>
          </a:xfrm>
          <a:prstGeom prst="leftArrow">
            <a:avLst>
              <a:gd name="adj1" fmla="val 31012"/>
              <a:gd name="adj2" fmla="val 466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114800" y="2682181"/>
            <a:ext cx="914400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100" dirty="0">
                <a:cs typeface="Times New Roman" pitchFamily="18" charset="0"/>
              </a:rPr>
              <a:t>Вопросник элементов данных</a:t>
            </a:r>
          </a:p>
          <a:p>
            <a:endParaRPr lang="ru-RU" sz="2400" dirty="0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 rot="-8027827">
            <a:off x="3025422" y="4171950"/>
            <a:ext cx="381000" cy="266700"/>
          </a:xfrm>
          <a:prstGeom prst="leftArrow">
            <a:avLst>
              <a:gd name="adj1" fmla="val 50000"/>
              <a:gd name="adj2" fmla="val 357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5410200" y="4598268"/>
            <a:ext cx="457200" cy="3429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12160" y="4365104"/>
            <a:ext cx="1181100" cy="76320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srgbClr val="7A0000"/>
                </a:solidFill>
                <a:cs typeface="Times New Roman" pitchFamily="18" charset="0"/>
              </a:rPr>
              <a:t>Результат:</a:t>
            </a:r>
          </a:p>
          <a:p>
            <a:pPr eaLnBrk="1" hangingPunct="1"/>
            <a:r>
              <a:rPr lang="ru-RU" sz="1200" dirty="0" smtClean="0">
                <a:cs typeface="Times New Roman" pitchFamily="18" charset="0"/>
              </a:rPr>
              <a:t>Стандартный </a:t>
            </a:r>
            <a:r>
              <a:rPr lang="ru-RU" sz="1200" dirty="0">
                <a:cs typeface="Times New Roman" pitchFamily="18" charset="0"/>
              </a:rPr>
              <a:t>набор </a:t>
            </a:r>
            <a:r>
              <a:rPr lang="ru-RU" sz="1200" dirty="0" smtClean="0">
                <a:cs typeface="Times New Roman" pitchFamily="18" charset="0"/>
              </a:rPr>
              <a:t>данных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1382713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 </a:t>
            </a:r>
          </a:p>
          <a:p>
            <a:pPr eaLnBrk="0" hangingPunct="0"/>
            <a:endParaRPr lang="ru-RU" sz="2400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038600" y="5867400"/>
            <a:ext cx="4953000" cy="73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200" dirty="0">
                <a:solidFill>
                  <a:srgbClr val="C00000"/>
                </a:solidFill>
              </a:rPr>
              <a:t>Моделирование</a:t>
            </a:r>
            <a:r>
              <a:rPr lang="ru-RU" sz="1200" dirty="0"/>
              <a:t> данных (+ приведение их в соответствие с UNTDED, </a:t>
            </a:r>
            <a:r>
              <a:rPr lang="bg-BG" sz="1200" dirty="0"/>
              <a:t>МД ВТамО и т.д.</a:t>
            </a:r>
            <a:r>
              <a:rPr lang="ru-RU" sz="1200" dirty="0"/>
              <a:t>)</a:t>
            </a:r>
          </a:p>
          <a:p>
            <a:r>
              <a:rPr lang="ru-RU" sz="1200" dirty="0"/>
              <a:t>Региональное согласование / гармонизированная модель данных</a:t>
            </a: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 rot="-5408594">
            <a:off x="6355429" y="5318914"/>
            <a:ext cx="482609" cy="303212"/>
          </a:xfrm>
          <a:prstGeom prst="leftArrow">
            <a:avLst>
              <a:gd name="adj1" fmla="val 50000"/>
              <a:gd name="adj2" fmla="val 502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7010400" y="5334000"/>
            <a:ext cx="1810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Структурирование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>
            <a:stCxn id="20487" idx="0"/>
          </p:cNvCxnSpPr>
          <p:nvPr/>
        </p:nvCxnSpPr>
        <p:spPr bwMode="auto">
          <a:xfrm flipV="1">
            <a:off x="708965" y="3354782"/>
            <a:ext cx="2137547" cy="1010322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>
            <a:stCxn id="20486" idx="2"/>
            <a:endCxn id="20487" idx="0"/>
          </p:cNvCxnSpPr>
          <p:nvPr/>
        </p:nvCxnSpPr>
        <p:spPr bwMode="auto">
          <a:xfrm flipH="1">
            <a:off x="708965" y="2819400"/>
            <a:ext cx="1958035" cy="154570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5517232"/>
            <a:ext cx="1656184" cy="878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Определение элементов данных</a:t>
            </a:r>
          </a:p>
          <a:p>
            <a:pPr eaLnBrk="1" hangingPunct="1"/>
            <a:r>
              <a:rPr lang="ru-RU" sz="1200" i="1" dirty="0" smtClean="0">
                <a:cs typeface="Times New Roman" pitchFamily="18" charset="0"/>
              </a:rPr>
              <a:t>Межведомственная рабочая группа</a:t>
            </a:r>
          </a:p>
          <a:p>
            <a:endParaRPr lang="ru-RU" sz="2400" dirty="0"/>
          </a:p>
        </p:txBody>
      </p:sp>
      <p:cxnSp>
        <p:nvCxnSpPr>
          <p:cNvPr id="43" name="Straight Arrow Connector 42"/>
          <p:cNvCxnSpPr>
            <a:stCxn id="20486" idx="2"/>
            <a:endCxn id="42" idx="0"/>
          </p:cNvCxnSpPr>
          <p:nvPr/>
        </p:nvCxnSpPr>
        <p:spPr bwMode="auto">
          <a:xfrm flipH="1">
            <a:off x="1223628" y="2819400"/>
            <a:ext cx="1443372" cy="269783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7504" y="4365104"/>
            <a:ext cx="1202922" cy="6625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Сбор данных</a:t>
            </a:r>
          </a:p>
          <a:p>
            <a:pPr eaLnBrk="1" hangingPunct="1"/>
            <a:r>
              <a:rPr lang="ru-RU" sz="1200" i="1" dirty="0" err="1" smtClean="0">
                <a:cs typeface="Times New Roman" pitchFamily="18" charset="0"/>
              </a:rPr>
              <a:t>Межведомств</a:t>
            </a:r>
            <a:r>
              <a:rPr lang="ru-RU" sz="1200" i="1" dirty="0" smtClean="0">
                <a:cs typeface="Times New Roman" pitchFamily="18" charset="0"/>
              </a:rPr>
              <a:t>. рабочая группа</a:t>
            </a:r>
          </a:p>
          <a:p>
            <a:endParaRPr lang="ru-RU" sz="2400" dirty="0"/>
          </a:p>
        </p:txBody>
      </p:sp>
      <p:cxnSp>
        <p:nvCxnSpPr>
          <p:cNvPr id="46" name="Straight Arrow Connector 45"/>
          <p:cNvCxnSpPr>
            <a:stCxn id="20485" idx="2"/>
            <a:endCxn id="42" idx="0"/>
          </p:cNvCxnSpPr>
          <p:nvPr/>
        </p:nvCxnSpPr>
        <p:spPr bwMode="auto">
          <a:xfrm flipH="1">
            <a:off x="1223628" y="4085084"/>
            <a:ext cx="1458652" cy="1432148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76990" y="5502780"/>
            <a:ext cx="1202922" cy="878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srgbClr val="C00000"/>
                </a:solidFill>
                <a:cs typeface="Times New Roman" pitchFamily="18" charset="0"/>
              </a:rPr>
              <a:t>Анализ данных</a:t>
            </a:r>
          </a:p>
          <a:p>
            <a:pPr eaLnBrk="1" hangingPunct="1"/>
            <a:r>
              <a:rPr lang="ru-RU" sz="1200" i="1" dirty="0" err="1" smtClean="0">
                <a:cs typeface="Times New Roman" pitchFamily="18" charset="0"/>
              </a:rPr>
              <a:t>Межведомств</a:t>
            </a:r>
            <a:r>
              <a:rPr lang="ru-RU" sz="1200" i="1" dirty="0" smtClean="0">
                <a:cs typeface="Times New Roman" pitchFamily="18" charset="0"/>
              </a:rPr>
              <a:t>. рабочая группа</a:t>
            </a:r>
          </a:p>
          <a:p>
            <a:endParaRPr lang="ru-RU" sz="2400" dirty="0"/>
          </a:p>
        </p:txBody>
      </p:sp>
      <p:cxnSp>
        <p:nvCxnSpPr>
          <p:cNvPr id="52" name="Straight Arrow Connector 51"/>
          <p:cNvCxnSpPr>
            <a:endCxn id="51" idx="0"/>
          </p:cNvCxnSpPr>
          <p:nvPr/>
        </p:nvCxnSpPr>
        <p:spPr bwMode="auto">
          <a:xfrm>
            <a:off x="2667000" y="2819400"/>
            <a:ext cx="511451" cy="26833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20486" idx="2"/>
            <a:endCxn id="20485" idx="0"/>
          </p:cNvCxnSpPr>
          <p:nvPr/>
        </p:nvCxnSpPr>
        <p:spPr bwMode="auto">
          <a:xfrm>
            <a:off x="2667000" y="2819400"/>
            <a:ext cx="15280" cy="46558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91680" y="3284984"/>
            <a:ext cx="19812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 smtClean="0">
                <a:cs typeface="Times New Roman" pitchFamily="18" charset="0"/>
              </a:rPr>
              <a:t>Стандарты</a:t>
            </a:r>
          </a:p>
          <a:p>
            <a:pPr eaLnBrk="1" hangingPunct="1"/>
            <a:r>
              <a:rPr lang="ru-RU" sz="1200" u="sng" dirty="0" smtClean="0">
                <a:cs typeface="Times New Roman" pitchFamily="18" charset="0"/>
              </a:rPr>
              <a:t>Справочник </a:t>
            </a:r>
            <a:r>
              <a:rPr lang="ru-RU" sz="1200" u="sng" dirty="0">
                <a:cs typeface="Times New Roman" pitchFamily="18" charset="0"/>
              </a:rPr>
              <a:t>UN/TDED</a:t>
            </a:r>
          </a:p>
          <a:p>
            <a:pPr eaLnBrk="1" hangingPunct="1"/>
            <a:r>
              <a:rPr lang="ru-RU" sz="1200" u="sng" dirty="0">
                <a:cs typeface="Times New Roman" pitchFamily="18" charset="0"/>
              </a:rPr>
              <a:t>Модель данных </a:t>
            </a:r>
            <a:r>
              <a:rPr lang="ru-RU" sz="1200" u="sng" dirty="0" err="1">
                <a:cs typeface="Times New Roman" pitchFamily="18" charset="0"/>
              </a:rPr>
              <a:t>ВТамО</a:t>
            </a:r>
            <a:endParaRPr lang="ru-RU" sz="1200" u="sng" dirty="0">
              <a:cs typeface="Times New Roman" pitchFamily="18" charset="0"/>
            </a:endParaRPr>
          </a:p>
          <a:p>
            <a:pPr eaLnBrk="1" hangingPunct="1"/>
            <a:r>
              <a:rPr lang="ru-RU" sz="1200" dirty="0"/>
              <a:t>Ключевые компоненты</a:t>
            </a:r>
          </a:p>
          <a:p>
            <a:endParaRPr lang="ru-RU" sz="2400" dirty="0"/>
          </a:p>
        </p:txBody>
      </p:sp>
      <p:cxnSp>
        <p:nvCxnSpPr>
          <p:cNvPr id="60" name="Straight Arrow Connector 59"/>
          <p:cNvCxnSpPr>
            <a:stCxn id="20485" idx="2"/>
            <a:endCxn id="51" idx="0"/>
          </p:cNvCxnSpPr>
          <p:nvPr/>
        </p:nvCxnSpPr>
        <p:spPr bwMode="auto">
          <a:xfrm>
            <a:off x="2682280" y="4085084"/>
            <a:ext cx="496171" cy="1417696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20485" idx="2"/>
            <a:endCxn id="20489" idx="1"/>
          </p:cNvCxnSpPr>
          <p:nvPr/>
        </p:nvCxnSpPr>
        <p:spPr bwMode="auto">
          <a:xfrm>
            <a:off x="2682280" y="4085084"/>
            <a:ext cx="879568" cy="640061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51" idx="1"/>
            <a:endCxn id="42" idx="3"/>
          </p:cNvCxnSpPr>
          <p:nvPr/>
        </p:nvCxnSpPr>
        <p:spPr bwMode="auto">
          <a:xfrm flipH="1">
            <a:off x="2051720" y="5942054"/>
            <a:ext cx="525270" cy="144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20488" idx="1"/>
            <a:endCxn id="51" idx="0"/>
          </p:cNvCxnSpPr>
          <p:nvPr/>
        </p:nvCxnSpPr>
        <p:spPr bwMode="auto">
          <a:xfrm flipH="1">
            <a:off x="3178451" y="4761334"/>
            <a:ext cx="383397" cy="74144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1223628" y="4757142"/>
            <a:ext cx="2338220" cy="7456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49" name="Straight Arrow Connector 48"/>
          <p:cNvCxnSpPr>
            <a:stCxn id="42" idx="0"/>
            <a:endCxn id="20487" idx="2"/>
          </p:cNvCxnSpPr>
          <p:nvPr/>
        </p:nvCxnSpPr>
        <p:spPr bwMode="auto">
          <a:xfrm flipH="1" flipV="1">
            <a:off x="708965" y="5027628"/>
            <a:ext cx="514663" cy="48960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124200" y="2564904"/>
            <a:ext cx="1375792" cy="1872579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Овал 18"/>
          <p:cNvSpPr/>
          <p:nvPr/>
        </p:nvSpPr>
        <p:spPr>
          <a:xfrm>
            <a:off x="2555776" y="2166763"/>
            <a:ext cx="6615806" cy="4646613"/>
          </a:xfrm>
          <a:prstGeom prst="ellipse">
            <a:avLst/>
          </a:prstGeom>
          <a:solidFill>
            <a:srgbClr val="CDF2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Овал 18"/>
          <p:cNvSpPr/>
          <p:nvPr/>
        </p:nvSpPr>
        <p:spPr>
          <a:xfrm>
            <a:off x="2483768" y="2166763"/>
            <a:ext cx="6264275" cy="46466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Овал 17"/>
          <p:cNvSpPr/>
          <p:nvPr/>
        </p:nvSpPr>
        <p:spPr>
          <a:xfrm>
            <a:off x="2483768" y="2205880"/>
            <a:ext cx="5616575" cy="45354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Овал 16"/>
          <p:cNvSpPr/>
          <p:nvPr/>
        </p:nvSpPr>
        <p:spPr>
          <a:xfrm>
            <a:off x="2483768" y="2637556"/>
            <a:ext cx="4679950" cy="3887788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Овал 15"/>
          <p:cNvSpPr/>
          <p:nvPr/>
        </p:nvSpPr>
        <p:spPr>
          <a:xfrm>
            <a:off x="2484041" y="3500438"/>
            <a:ext cx="3240087" cy="237648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" y="4653880"/>
            <a:ext cx="1212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2643188" y="4429125"/>
            <a:ext cx="50006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139679" y="260648"/>
            <a:ext cx="5040833" cy="610890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Дорожная карта создания сети меж-организационного обмена информацией 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950" y="838200"/>
            <a:ext cx="360363" cy="3587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Овал 4"/>
          <p:cNvSpPr/>
          <p:nvPr/>
        </p:nvSpPr>
        <p:spPr>
          <a:xfrm>
            <a:off x="107950" y="1341438"/>
            <a:ext cx="360363" cy="3603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107950" y="1916113"/>
            <a:ext cx="360363" cy="360362"/>
          </a:xfrm>
          <a:prstGeom prst="ellipse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Овал 6"/>
          <p:cNvSpPr/>
          <p:nvPr/>
        </p:nvSpPr>
        <p:spPr>
          <a:xfrm>
            <a:off x="107950" y="2565400"/>
            <a:ext cx="360363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107950" y="3284662"/>
            <a:ext cx="360363" cy="3603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62" name="TextBox 8"/>
          <p:cNvSpPr txBox="1">
            <a:spLocks noChangeArrowheads="1"/>
          </p:cNvSpPr>
          <p:nvPr/>
        </p:nvSpPr>
        <p:spPr bwMode="auto">
          <a:xfrm>
            <a:off x="611561" y="871538"/>
            <a:ext cx="83530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Уровень 1: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Таможенный союз: сеть сетей. Общая платформа для Таможенного союза. Это не «единое окно» на наднациональном уровне. Платформа только создает условия для создания «единых окон». Модель данных ИИСВВТ как основа стандартизации. </a:t>
            </a:r>
            <a:endParaRPr lang="en-GB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3" name="TextBox 9"/>
          <p:cNvSpPr txBox="1">
            <a:spLocks noChangeArrowheads="1"/>
          </p:cNvSpPr>
          <p:nvPr/>
        </p:nvSpPr>
        <p:spPr bwMode="auto">
          <a:xfrm>
            <a:off x="611561" y="1376363"/>
            <a:ext cx="75720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Уровень 2: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Соединение с национальными регулятивными 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торговыми) «едиными окнами». Электронная таможня и электронное декларирование в центре. </a:t>
            </a:r>
            <a:endParaRPr lang="en-GB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4" name="TextBox 10"/>
          <p:cNvSpPr txBox="1">
            <a:spLocks noChangeArrowheads="1"/>
          </p:cNvSpPr>
          <p:nvPr/>
        </p:nvSpPr>
        <p:spPr bwMode="auto">
          <a:xfrm>
            <a:off x="611561" y="1916832"/>
            <a:ext cx="3708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Уровень 3: Электронный документооборот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 другими регулятивными системами : ветеринарной, санитарной и т.д. </a:t>
            </a:r>
            <a:endParaRPr lang="en-GB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5" name="TextBox 11"/>
          <p:cNvSpPr txBox="1">
            <a:spLocks noChangeArrowheads="1"/>
          </p:cNvSpPr>
          <p:nvPr/>
        </p:nvSpPr>
        <p:spPr bwMode="auto">
          <a:xfrm>
            <a:off x="611561" y="3140968"/>
            <a:ext cx="22459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Уровень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5: 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Интегрированная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логистическая платформа 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обеспечивающая доступ для трейдеров</a:t>
            </a:r>
            <a:endParaRPr lang="en-GB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66" name="TextBox 12"/>
          <p:cNvSpPr txBox="1">
            <a:spLocks noChangeArrowheads="1"/>
          </p:cNvSpPr>
          <p:nvPr/>
        </p:nvSpPr>
        <p:spPr bwMode="auto">
          <a:xfrm>
            <a:off x="611559" y="3896221"/>
            <a:ext cx="19601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Уровень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6: Международная система 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информационного обмена</a:t>
            </a:r>
            <a:endParaRPr lang="en-GB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83768" y="3860800"/>
            <a:ext cx="1571625" cy="1643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68" name="TextBox 19"/>
          <p:cNvSpPr txBox="1">
            <a:spLocks noChangeArrowheads="1"/>
          </p:cNvSpPr>
          <p:nvPr/>
        </p:nvSpPr>
        <p:spPr bwMode="auto">
          <a:xfrm>
            <a:off x="3059832" y="4607223"/>
            <a:ext cx="589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200" dirty="0" smtClean="0">
                <a:solidFill>
                  <a:schemeClr val="tx1"/>
                </a:solidFill>
                <a:cs typeface="Arial" charset="0"/>
              </a:rPr>
              <a:t>ЕЭК</a:t>
            </a:r>
            <a:endParaRPr lang="en-GB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 rot="20896866">
            <a:off x="1009283" y="4898274"/>
            <a:ext cx="500063" cy="428625"/>
          </a:xfrm>
          <a:prstGeom prst="lef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Овал 13"/>
          <p:cNvSpPr/>
          <p:nvPr/>
        </p:nvSpPr>
        <p:spPr>
          <a:xfrm>
            <a:off x="3059832" y="4512543"/>
            <a:ext cx="500063" cy="428625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Стрелка вправо 26"/>
          <p:cNvSpPr/>
          <p:nvPr/>
        </p:nvSpPr>
        <p:spPr>
          <a:xfrm rot="20782287">
            <a:off x="2555776" y="4603679"/>
            <a:ext cx="500062" cy="428625"/>
          </a:xfrm>
          <a:prstGeom prst="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Облако 20"/>
          <p:cNvSpPr/>
          <p:nvPr/>
        </p:nvSpPr>
        <p:spPr>
          <a:xfrm>
            <a:off x="1403648" y="4653136"/>
            <a:ext cx="1285875" cy="642937"/>
          </a:xfrm>
          <a:prstGeom prst="cloud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75" name="TextBox 27"/>
          <p:cNvSpPr txBox="1">
            <a:spLocks noChangeArrowheads="1"/>
          </p:cNvSpPr>
          <p:nvPr/>
        </p:nvSpPr>
        <p:spPr bwMode="auto">
          <a:xfrm>
            <a:off x="1627089" y="4808959"/>
            <a:ext cx="9286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ru-RU" sz="1050" dirty="0">
                <a:solidFill>
                  <a:schemeClr val="tx1"/>
                </a:solidFill>
                <a:latin typeface="Arial" charset="0"/>
                <a:cs typeface="Arial" charset="0"/>
              </a:rPr>
              <a:t>Интернет</a:t>
            </a:r>
            <a:endParaRPr lang="en-GB" sz="105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76" name="TextBox 28"/>
          <p:cNvSpPr txBox="1">
            <a:spLocks noChangeArrowheads="1"/>
          </p:cNvSpPr>
          <p:nvPr/>
        </p:nvSpPr>
        <p:spPr bwMode="auto">
          <a:xfrm>
            <a:off x="2484042" y="4160113"/>
            <a:ext cx="1151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Система ТС</a:t>
            </a:r>
            <a:endParaRPr lang="en-GB" sz="12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27677" name="Прямая со стрелкой 32"/>
          <p:cNvCxnSpPr>
            <a:cxnSpLocks noChangeShapeType="1"/>
            <a:stCxn id="14" idx="7"/>
            <a:endCxn id="59" idx="2"/>
          </p:cNvCxnSpPr>
          <p:nvPr/>
        </p:nvCxnSpPr>
        <p:spPr bwMode="auto">
          <a:xfrm flipV="1">
            <a:off x="3486662" y="3922023"/>
            <a:ext cx="358375" cy="653291"/>
          </a:xfrm>
          <a:prstGeom prst="straightConnector1">
            <a:avLst/>
          </a:prstGeom>
          <a:noFill/>
          <a:ln w="38100" algn="ctr">
            <a:solidFill>
              <a:srgbClr val="9933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8" name="Line 31"/>
          <p:cNvSpPr>
            <a:spLocks noChangeShapeType="1"/>
          </p:cNvSpPr>
          <p:nvPr/>
        </p:nvSpPr>
        <p:spPr bwMode="auto">
          <a:xfrm flipH="1" flipV="1">
            <a:off x="3268208" y="4382012"/>
            <a:ext cx="41653" cy="1305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9" name="Line 32"/>
          <p:cNvSpPr>
            <a:spLocks noChangeShapeType="1"/>
          </p:cNvSpPr>
          <p:nvPr/>
        </p:nvSpPr>
        <p:spPr bwMode="auto">
          <a:xfrm flipV="1">
            <a:off x="3492499" y="2564904"/>
            <a:ext cx="3096145" cy="202803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0" name="Line 33"/>
          <p:cNvSpPr>
            <a:spLocks noChangeShapeType="1"/>
          </p:cNvSpPr>
          <p:nvPr/>
        </p:nvSpPr>
        <p:spPr bwMode="auto">
          <a:xfrm flipV="1">
            <a:off x="3491880" y="2205038"/>
            <a:ext cx="2952328" cy="2448098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1" name="Line 34"/>
          <p:cNvSpPr>
            <a:spLocks noChangeShapeType="1"/>
          </p:cNvSpPr>
          <p:nvPr/>
        </p:nvSpPr>
        <p:spPr bwMode="auto">
          <a:xfrm flipV="1">
            <a:off x="3550122" y="3160267"/>
            <a:ext cx="3758182" cy="147047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3" name="Line 36"/>
          <p:cNvSpPr>
            <a:spLocks noChangeShapeType="1"/>
          </p:cNvSpPr>
          <p:nvPr/>
        </p:nvSpPr>
        <p:spPr bwMode="auto">
          <a:xfrm>
            <a:off x="3635375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4" name="Line 37"/>
          <p:cNvSpPr>
            <a:spLocks noChangeShapeType="1"/>
          </p:cNvSpPr>
          <p:nvPr/>
        </p:nvSpPr>
        <p:spPr bwMode="auto">
          <a:xfrm flipV="1">
            <a:off x="3563939" y="2205880"/>
            <a:ext cx="1872457" cy="2525167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5" name="Line 38"/>
          <p:cNvSpPr>
            <a:spLocks noChangeShapeType="1"/>
          </p:cNvSpPr>
          <p:nvPr/>
        </p:nvSpPr>
        <p:spPr bwMode="auto">
          <a:xfrm flipV="1">
            <a:off x="3563940" y="4652962"/>
            <a:ext cx="2232023" cy="92759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6" name="Line 39"/>
          <p:cNvSpPr>
            <a:spLocks noChangeShapeType="1"/>
          </p:cNvSpPr>
          <p:nvPr/>
        </p:nvSpPr>
        <p:spPr bwMode="auto">
          <a:xfrm>
            <a:off x="3550122" y="4776788"/>
            <a:ext cx="2174403" cy="236537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7" name="Line 40"/>
          <p:cNvSpPr>
            <a:spLocks noChangeShapeType="1"/>
          </p:cNvSpPr>
          <p:nvPr/>
        </p:nvSpPr>
        <p:spPr bwMode="auto">
          <a:xfrm>
            <a:off x="3563940" y="4796780"/>
            <a:ext cx="2051966" cy="499293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8" name="Line 41"/>
          <p:cNvSpPr>
            <a:spLocks noChangeShapeType="1"/>
          </p:cNvSpPr>
          <p:nvPr/>
        </p:nvSpPr>
        <p:spPr bwMode="auto">
          <a:xfrm>
            <a:off x="3635375" y="4868863"/>
            <a:ext cx="1801020" cy="72072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9" name="Line 42"/>
          <p:cNvSpPr>
            <a:spLocks noChangeShapeType="1"/>
          </p:cNvSpPr>
          <p:nvPr/>
        </p:nvSpPr>
        <p:spPr bwMode="auto">
          <a:xfrm>
            <a:off x="3563938" y="4868863"/>
            <a:ext cx="1476373" cy="1008062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91" name="Text Box 44"/>
          <p:cNvSpPr txBox="1">
            <a:spLocks noChangeArrowheads="1"/>
          </p:cNvSpPr>
          <p:nvPr/>
        </p:nvSpPr>
        <p:spPr bwMode="auto">
          <a:xfrm>
            <a:off x="3492499" y="2852936"/>
            <a:ext cx="2555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200" dirty="0" smtClean="0">
                <a:solidFill>
                  <a:schemeClr val="tx1"/>
                </a:solidFill>
                <a:cs typeface="Arial" charset="0"/>
              </a:rPr>
              <a:t>Электронные сертификаты  и лицензии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693" name="Text Box 46"/>
          <p:cNvSpPr txBox="1">
            <a:spLocks noChangeArrowheads="1"/>
          </p:cNvSpPr>
          <p:nvPr/>
        </p:nvSpPr>
        <p:spPr bwMode="auto">
          <a:xfrm>
            <a:off x="5003404" y="1999873"/>
            <a:ext cx="1044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1200" dirty="0" err="1">
                <a:solidFill>
                  <a:srgbClr val="002060"/>
                </a:solidFill>
                <a:cs typeface="Arial" charset="0"/>
              </a:rPr>
              <a:t>Трейдеры</a:t>
            </a:r>
            <a:endParaRPr lang="en-US" sz="12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694" name="Text Box 47"/>
          <p:cNvSpPr txBox="1">
            <a:spLocks noChangeArrowheads="1"/>
          </p:cNvSpPr>
          <p:nvPr/>
        </p:nvSpPr>
        <p:spPr bwMode="auto">
          <a:xfrm>
            <a:off x="6156176" y="1630541"/>
            <a:ext cx="1404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>
                <a:solidFill>
                  <a:schemeClr val="accent6">
                    <a:lumMod val="75000"/>
                  </a:schemeClr>
                </a:solidFill>
              </a:rPr>
              <a:t>Глобальная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безбумажная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</a:rPr>
              <a:t>торговля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95" name="Text Box 48"/>
          <p:cNvSpPr txBox="1">
            <a:spLocks noChangeArrowheads="1"/>
          </p:cNvSpPr>
          <p:nvPr/>
        </p:nvSpPr>
        <p:spPr bwMode="auto">
          <a:xfrm>
            <a:off x="6156176" y="2204864"/>
            <a:ext cx="16557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en-US" sz="1200" dirty="0" err="1">
                <a:solidFill>
                  <a:srgbClr val="002060"/>
                </a:solidFill>
              </a:rPr>
              <a:t>Банки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bg-BG" sz="1200" dirty="0" smtClean="0">
                <a:solidFill>
                  <a:srgbClr val="002060"/>
                </a:solidFill>
              </a:rPr>
              <a:t>и страховые компании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7697" name="Text Box 50"/>
          <p:cNvSpPr txBox="1">
            <a:spLocks noChangeArrowheads="1"/>
          </p:cNvSpPr>
          <p:nvPr/>
        </p:nvSpPr>
        <p:spPr bwMode="auto">
          <a:xfrm>
            <a:off x="7219825" y="2713275"/>
            <a:ext cx="1330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>
                <a:solidFill>
                  <a:srgbClr val="002060"/>
                </a:solidFill>
              </a:rPr>
              <a:t>Экспедитор</a:t>
            </a:r>
            <a:r>
              <a:rPr lang="en-US" sz="1200" dirty="0" smtClean="0">
                <a:solidFill>
                  <a:srgbClr val="002060"/>
                </a:solidFill>
              </a:rPr>
              <a:t>ы и</a:t>
            </a:r>
            <a:r>
              <a:rPr lang="bg-BG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поставщи</a:t>
            </a:r>
            <a:r>
              <a:rPr lang="bg-BG" sz="1200" dirty="0" smtClean="0">
                <a:solidFill>
                  <a:srgbClr val="002060"/>
                </a:solidFill>
              </a:rPr>
              <a:t>-</a:t>
            </a:r>
            <a:r>
              <a:rPr lang="en-US" sz="1200" dirty="0" err="1" smtClean="0">
                <a:solidFill>
                  <a:srgbClr val="002060"/>
                </a:solidFill>
              </a:rPr>
              <a:t>ки</a:t>
            </a:r>
            <a:r>
              <a:rPr lang="bg-BG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логисти</a:t>
            </a:r>
            <a:r>
              <a:rPr lang="bg-BG" sz="1200" dirty="0" smtClean="0">
                <a:solidFill>
                  <a:srgbClr val="002060"/>
                </a:solidFill>
              </a:rPr>
              <a:t>-</a:t>
            </a:r>
            <a:r>
              <a:rPr lang="en-US" sz="1200" dirty="0" err="1" smtClean="0">
                <a:solidFill>
                  <a:srgbClr val="002060"/>
                </a:solidFill>
              </a:rPr>
              <a:t>ческих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услуг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7698" name="Text Box 51"/>
          <p:cNvSpPr txBox="1">
            <a:spLocks noChangeArrowheads="1"/>
          </p:cNvSpPr>
          <p:nvPr/>
        </p:nvSpPr>
        <p:spPr bwMode="auto">
          <a:xfrm>
            <a:off x="5724128" y="4508500"/>
            <a:ext cx="14414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>
                <a:solidFill>
                  <a:schemeClr val="tx1"/>
                </a:solidFill>
              </a:rPr>
              <a:t>Ветеринарный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699" name="Text Box 52"/>
          <p:cNvSpPr txBox="1">
            <a:spLocks noChangeArrowheads="1"/>
          </p:cNvSpPr>
          <p:nvPr/>
        </p:nvSpPr>
        <p:spPr bwMode="auto">
          <a:xfrm>
            <a:off x="6660232" y="4293096"/>
            <a:ext cx="215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en-US" sz="1200" dirty="0" err="1">
                <a:solidFill>
                  <a:srgbClr val="C00000"/>
                </a:solidFill>
              </a:rPr>
              <a:t>Зоны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err="1">
                <a:solidFill>
                  <a:srgbClr val="C00000"/>
                </a:solidFill>
              </a:rPr>
              <a:t>беспошлинной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err="1">
                <a:solidFill>
                  <a:srgbClr val="C00000"/>
                </a:solidFill>
              </a:rPr>
              <a:t>торговли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7701" name="Text Box 54"/>
          <p:cNvSpPr txBox="1">
            <a:spLocks noChangeArrowheads="1"/>
          </p:cNvSpPr>
          <p:nvPr/>
        </p:nvSpPr>
        <p:spPr bwMode="auto">
          <a:xfrm>
            <a:off x="6371356" y="5920829"/>
            <a:ext cx="1296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en-US" sz="1000" dirty="0" err="1">
                <a:solidFill>
                  <a:srgbClr val="0000FF"/>
                </a:solidFill>
              </a:rPr>
              <a:t>Судовые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агенты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7702" name="Text Box 55"/>
          <p:cNvSpPr txBox="1">
            <a:spLocks noChangeArrowheads="1"/>
          </p:cNvSpPr>
          <p:nvPr/>
        </p:nvSpPr>
        <p:spPr bwMode="auto">
          <a:xfrm>
            <a:off x="5291361" y="6272485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en-US" sz="1000" dirty="0" err="1">
                <a:solidFill>
                  <a:srgbClr val="0000FF"/>
                </a:solidFill>
              </a:rPr>
              <a:t>Операторы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терминалов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56" name="TextBox 10"/>
          <p:cNvSpPr txBox="1">
            <a:spLocks noChangeArrowheads="1"/>
          </p:cNvSpPr>
          <p:nvPr/>
        </p:nvSpPr>
        <p:spPr bwMode="auto">
          <a:xfrm>
            <a:off x="611560" y="2420888"/>
            <a:ext cx="2809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Уровень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4: </a:t>
            </a:r>
            <a:r>
              <a:rPr lang="ru-RU" sz="1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Электронный документооборот </a:t>
            </a:r>
            <a:r>
              <a:rPr lang="ru-RU" sz="1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 другими межорганизационными системами : воздушными, морскими, ЖД, секторальными ЕО и портовыми сообществами</a:t>
            </a:r>
            <a:endParaRPr lang="en-GB" sz="1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7" name="Овал 7"/>
          <p:cNvSpPr/>
          <p:nvPr/>
        </p:nvSpPr>
        <p:spPr>
          <a:xfrm>
            <a:off x="107504" y="3932734"/>
            <a:ext cx="360363" cy="360362"/>
          </a:xfrm>
          <a:prstGeom prst="ellipse">
            <a:avLst/>
          </a:prstGeom>
          <a:solidFill>
            <a:srgbClr val="CDF2FF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TextBox 19"/>
          <p:cNvSpPr txBox="1">
            <a:spLocks noChangeArrowheads="1"/>
          </p:cNvSpPr>
          <p:nvPr/>
        </p:nvSpPr>
        <p:spPr bwMode="auto">
          <a:xfrm>
            <a:off x="3550122" y="3645024"/>
            <a:ext cx="589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200" dirty="0" smtClean="0">
                <a:solidFill>
                  <a:schemeClr val="tx1"/>
                </a:solidFill>
                <a:cs typeface="Arial" charset="0"/>
              </a:rPr>
              <a:t>НЕО</a:t>
            </a:r>
            <a:endParaRPr lang="en-GB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0" name="TextBox 28"/>
          <p:cNvSpPr txBox="1">
            <a:spLocks noChangeArrowheads="1"/>
          </p:cNvSpPr>
          <p:nvPr/>
        </p:nvSpPr>
        <p:spPr bwMode="auto">
          <a:xfrm>
            <a:off x="3420666" y="5528265"/>
            <a:ext cx="1151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ru-RU" sz="1200" dirty="0" err="1" smtClean="0">
                <a:solidFill>
                  <a:schemeClr val="tx1"/>
                </a:solidFill>
                <a:cs typeface="Arial" charset="0"/>
              </a:rPr>
              <a:t>эТаможня</a:t>
            </a:r>
            <a:endParaRPr lang="en-GB" sz="12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61" name="Прямая со стрелкой 32"/>
          <p:cNvCxnSpPr>
            <a:cxnSpLocks noChangeShapeType="1"/>
            <a:stCxn id="14" idx="5"/>
            <a:endCxn id="60" idx="0"/>
          </p:cNvCxnSpPr>
          <p:nvPr/>
        </p:nvCxnSpPr>
        <p:spPr bwMode="auto">
          <a:xfrm>
            <a:off x="3486662" y="4878397"/>
            <a:ext cx="509671" cy="649868"/>
          </a:xfrm>
          <a:prstGeom prst="straightConnector1">
            <a:avLst/>
          </a:prstGeom>
          <a:noFill/>
          <a:ln w="38100" algn="ctr">
            <a:solidFill>
              <a:srgbClr val="9933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51"/>
          <p:cNvSpPr txBox="1">
            <a:spLocks noChangeArrowheads="1"/>
          </p:cNvSpPr>
          <p:nvPr/>
        </p:nvSpPr>
        <p:spPr bwMode="auto">
          <a:xfrm>
            <a:off x="5652120" y="4880193"/>
            <a:ext cx="14414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>
                <a:solidFill>
                  <a:schemeClr val="tx1"/>
                </a:solidFill>
              </a:rPr>
              <a:t>Санитарный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Text Box 51"/>
          <p:cNvSpPr txBox="1">
            <a:spLocks noChangeArrowheads="1"/>
          </p:cNvSpPr>
          <p:nvPr/>
        </p:nvSpPr>
        <p:spPr bwMode="auto">
          <a:xfrm>
            <a:off x="5436396" y="5168225"/>
            <a:ext cx="15851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>
                <a:solidFill>
                  <a:schemeClr val="tx1"/>
                </a:solidFill>
              </a:rPr>
              <a:t>Происхождения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Text Box 51"/>
          <p:cNvSpPr txBox="1">
            <a:spLocks noChangeArrowheads="1"/>
          </p:cNvSpPr>
          <p:nvPr/>
        </p:nvSpPr>
        <p:spPr bwMode="auto">
          <a:xfrm>
            <a:off x="5040311" y="5528265"/>
            <a:ext cx="17649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>
                <a:solidFill>
                  <a:schemeClr val="tx1"/>
                </a:solidFill>
              </a:rPr>
              <a:t>Техрегулирования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0" name="Text Box 51"/>
          <p:cNvSpPr txBox="1">
            <a:spLocks noChangeArrowheads="1"/>
          </p:cNvSpPr>
          <p:nvPr/>
        </p:nvSpPr>
        <p:spPr bwMode="auto">
          <a:xfrm>
            <a:off x="4637323" y="5888305"/>
            <a:ext cx="18068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>
                <a:solidFill>
                  <a:schemeClr val="tx1"/>
                </a:solidFill>
              </a:rPr>
              <a:t>фитосанитарный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Text Box 53"/>
          <p:cNvSpPr txBox="1">
            <a:spLocks noChangeArrowheads="1"/>
          </p:cNvSpPr>
          <p:nvPr/>
        </p:nvSpPr>
        <p:spPr bwMode="auto">
          <a:xfrm>
            <a:off x="6444208" y="3440033"/>
            <a:ext cx="16557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/>
              <a:t>Транспортное ЕО</a:t>
            </a:r>
            <a:endParaRPr lang="en-US" sz="1200" dirty="0"/>
          </a:p>
        </p:txBody>
      </p: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6732661" y="3789040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r>
              <a:rPr lang="bg-BG" sz="1200" dirty="0" smtClean="0"/>
              <a:t>Портовые сообщества</a:t>
            </a:r>
            <a:endParaRPr lang="en-US" sz="1200" dirty="0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 flipV="1">
            <a:off x="3563940" y="3645023"/>
            <a:ext cx="3024704" cy="1037307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3563939" y="4019871"/>
            <a:ext cx="3420117" cy="662457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V="1">
            <a:off x="3563940" y="4382011"/>
            <a:ext cx="3240308" cy="30031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3" y="-34411"/>
            <a:ext cx="10138108" cy="68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3131839" y="3264584"/>
            <a:ext cx="1385447" cy="38488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131839" y="3933054"/>
            <a:ext cx="1330736" cy="288033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6" name="Text Box 15"/>
          <p:cNvSpPr txBox="1">
            <a:spLocks noChangeArrowheads="1"/>
          </p:cNvSpPr>
          <p:nvPr/>
        </p:nvSpPr>
        <p:spPr bwMode="auto">
          <a:xfrm>
            <a:off x="1475656" y="2924944"/>
            <a:ext cx="1161543" cy="54111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200" dirty="0">
                <a:ea typeface="MS PGothic" pitchFamily="34" charset="-128"/>
                <a:cs typeface="Arial Unicode MS" pitchFamily="34" charset="-128"/>
              </a:rPr>
              <a:t>Получатель или импортер</a:t>
            </a:r>
            <a:endParaRPr lang="en-US" sz="12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16407" name="Text Box 14"/>
          <p:cNvSpPr txBox="1">
            <a:spLocks noChangeArrowheads="1"/>
          </p:cNvSpPr>
          <p:nvPr/>
        </p:nvSpPr>
        <p:spPr bwMode="auto">
          <a:xfrm>
            <a:off x="1907704" y="3933056"/>
            <a:ext cx="1170424" cy="55713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400" dirty="0">
                <a:ea typeface="MS PGothic" pitchFamily="34" charset="-128"/>
                <a:cs typeface="Arial Unicode MS" pitchFamily="34" charset="-128"/>
              </a:rPr>
              <a:t>Экспедитор или </a:t>
            </a:r>
            <a:r>
              <a:rPr lang="en-GB" sz="1400" dirty="0">
                <a:ea typeface="MS PGothic" pitchFamily="34" charset="-128"/>
                <a:cs typeface="Arial Unicode MS" pitchFamily="34" charset="-128"/>
              </a:rPr>
              <a:t>3PL</a:t>
            </a:r>
            <a:endParaRPr lang="en-US" sz="14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V="1">
            <a:off x="3440747" y="5974458"/>
            <a:ext cx="1283292" cy="384053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101482" y="2595985"/>
            <a:ext cx="1566862" cy="584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bg-BG" sz="1600" dirty="0" smtClean="0">
                <a:latin typeface="+mn-lt"/>
              </a:rPr>
              <a:t>Регулятивные органы</a:t>
            </a:r>
            <a:endParaRPr lang="en-GB" sz="1600" dirty="0" smtClean="0">
              <a:latin typeface="+mn-lt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V="1">
            <a:off x="4942519" y="2961123"/>
            <a:ext cx="1109651" cy="127370"/>
          </a:xfrm>
          <a:prstGeom prst="line">
            <a:avLst/>
          </a:prstGeom>
          <a:noFill/>
          <a:ln w="7620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 flipV="1">
            <a:off x="4925575" y="3212976"/>
            <a:ext cx="1158593" cy="1523579"/>
          </a:xfrm>
          <a:prstGeom prst="line">
            <a:avLst/>
          </a:prstGeom>
          <a:noFill/>
          <a:ln w="7620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412" name="Text Box 14"/>
          <p:cNvSpPr txBox="1">
            <a:spLocks noChangeArrowheads="1"/>
          </p:cNvSpPr>
          <p:nvPr/>
        </p:nvSpPr>
        <p:spPr bwMode="auto">
          <a:xfrm>
            <a:off x="2195736" y="5944918"/>
            <a:ext cx="1234393" cy="82719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200" dirty="0">
                <a:ea typeface="MS PGothic" pitchFamily="34" charset="-128"/>
                <a:cs typeface="Arial Unicode MS" pitchFamily="34" charset="-128"/>
              </a:rPr>
              <a:t>Отправитель, экспортер, получатель, экспедитор</a:t>
            </a:r>
            <a:endParaRPr lang="en-US" sz="12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16413" name="Text Box 13"/>
          <p:cNvSpPr txBox="1">
            <a:spLocks noChangeArrowheads="1"/>
          </p:cNvSpPr>
          <p:nvPr/>
        </p:nvSpPr>
        <p:spPr bwMode="auto">
          <a:xfrm>
            <a:off x="3182973" y="4941168"/>
            <a:ext cx="1173003" cy="370624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bg-BG" sz="1200" b="1" dirty="0" smtClean="0">
                <a:latin typeface="Arial" pitchFamily="34" charset="0"/>
              </a:rPr>
              <a:t>Портовое сообщество</a:t>
            </a:r>
            <a:r>
              <a:rPr lang="en-GB" sz="1200" b="1" dirty="0" smtClean="0">
                <a:latin typeface="Arial" pitchFamily="34" charset="0"/>
                <a:ea typeface="MS PGothic" pitchFamily="34" charset="-128"/>
              </a:rPr>
              <a:t> </a:t>
            </a:r>
            <a:endParaRPr lang="en-US" sz="12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416" name="AutoShape 41"/>
          <p:cNvSpPr>
            <a:spLocks noChangeArrowheads="1"/>
          </p:cNvSpPr>
          <p:nvPr/>
        </p:nvSpPr>
        <p:spPr bwMode="auto">
          <a:xfrm>
            <a:off x="5148064" y="5032474"/>
            <a:ext cx="800100" cy="412750"/>
          </a:xfrm>
          <a:prstGeom prst="cube">
            <a:avLst>
              <a:gd name="adj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6418" name="Text Box 42"/>
          <p:cNvSpPr txBox="1">
            <a:spLocks noChangeArrowheads="1"/>
          </p:cNvSpPr>
          <p:nvPr/>
        </p:nvSpPr>
        <p:spPr bwMode="auto">
          <a:xfrm>
            <a:off x="5147419" y="508518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1600" b="1" dirty="0">
                <a:solidFill>
                  <a:schemeClr val="bg1"/>
                </a:solidFill>
                <a:latin typeface="Tahoma" pitchFamily="34" charset="0"/>
              </a:rPr>
              <a:t>Груз</a:t>
            </a:r>
            <a:endParaRPr lang="en-GB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20" name="Line 88"/>
          <p:cNvSpPr>
            <a:spLocks noChangeShapeType="1"/>
          </p:cNvSpPr>
          <p:nvPr/>
        </p:nvSpPr>
        <p:spPr bwMode="auto">
          <a:xfrm>
            <a:off x="5365238" y="1412776"/>
            <a:ext cx="0" cy="36196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AutoShape 95"/>
          <p:cNvSpPr>
            <a:spLocks noChangeArrowheads="1"/>
          </p:cNvSpPr>
          <p:nvPr/>
        </p:nvSpPr>
        <p:spPr bwMode="auto">
          <a:xfrm rot="4656650">
            <a:off x="4283174" y="56740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78" name="AutoShape 95"/>
          <p:cNvSpPr>
            <a:spLocks noChangeArrowheads="1"/>
          </p:cNvSpPr>
          <p:nvPr/>
        </p:nvSpPr>
        <p:spPr bwMode="auto">
          <a:xfrm rot="4534145">
            <a:off x="4615481" y="526977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79" name="AutoShape 95"/>
          <p:cNvSpPr>
            <a:spLocks noChangeArrowheads="1"/>
          </p:cNvSpPr>
          <p:nvPr/>
        </p:nvSpPr>
        <p:spPr bwMode="auto">
          <a:xfrm rot="4534145">
            <a:off x="4687489" y="555780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0" name="AutoShape 95"/>
          <p:cNvSpPr>
            <a:spLocks noChangeArrowheads="1"/>
          </p:cNvSpPr>
          <p:nvPr/>
        </p:nvSpPr>
        <p:spPr bwMode="auto">
          <a:xfrm rot="4534145">
            <a:off x="4759497" y="584583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1" name="AutoShape 95"/>
          <p:cNvSpPr>
            <a:spLocks noChangeArrowheads="1"/>
          </p:cNvSpPr>
          <p:nvPr/>
        </p:nvSpPr>
        <p:spPr bwMode="auto">
          <a:xfrm rot="4534145">
            <a:off x="4831505" y="613386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2" name="AutoShape 95"/>
          <p:cNvSpPr>
            <a:spLocks noChangeArrowheads="1"/>
          </p:cNvSpPr>
          <p:nvPr/>
        </p:nvSpPr>
        <p:spPr bwMode="auto">
          <a:xfrm rot="4534145">
            <a:off x="4903513" y="642189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1" name="AutoShape 95"/>
          <p:cNvSpPr>
            <a:spLocks noChangeArrowheads="1"/>
          </p:cNvSpPr>
          <p:nvPr/>
        </p:nvSpPr>
        <p:spPr bwMode="auto">
          <a:xfrm rot="5400000">
            <a:off x="4489926" y="199757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2" name="AutoShape 95"/>
          <p:cNvSpPr>
            <a:spLocks noChangeArrowheads="1"/>
          </p:cNvSpPr>
          <p:nvPr/>
        </p:nvSpPr>
        <p:spPr bwMode="auto">
          <a:xfrm rot="5400000">
            <a:off x="4489926" y="228693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3" name="AutoShape 95"/>
          <p:cNvSpPr>
            <a:spLocks noChangeArrowheads="1"/>
          </p:cNvSpPr>
          <p:nvPr/>
        </p:nvSpPr>
        <p:spPr bwMode="auto">
          <a:xfrm rot="5400000">
            <a:off x="4489926" y="257497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7" name="AutoShape 95"/>
          <p:cNvSpPr>
            <a:spLocks noChangeArrowheads="1"/>
          </p:cNvSpPr>
          <p:nvPr/>
        </p:nvSpPr>
        <p:spPr bwMode="auto">
          <a:xfrm rot="5400000">
            <a:off x="4489926" y="286300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9" name="AutoShape 95"/>
          <p:cNvSpPr>
            <a:spLocks noChangeArrowheads="1"/>
          </p:cNvSpPr>
          <p:nvPr/>
        </p:nvSpPr>
        <p:spPr bwMode="auto">
          <a:xfrm rot="5400000">
            <a:off x="4489926" y="315103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0" name="AutoShape 95"/>
          <p:cNvSpPr>
            <a:spLocks noChangeArrowheads="1"/>
          </p:cNvSpPr>
          <p:nvPr/>
        </p:nvSpPr>
        <p:spPr bwMode="auto">
          <a:xfrm rot="5400000">
            <a:off x="4489926" y="343906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1" name="AutoShape 95"/>
          <p:cNvSpPr>
            <a:spLocks noChangeArrowheads="1"/>
          </p:cNvSpPr>
          <p:nvPr/>
        </p:nvSpPr>
        <p:spPr bwMode="auto">
          <a:xfrm rot="5400000">
            <a:off x="4489926" y="372709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2" name="AutoShape 95"/>
          <p:cNvSpPr>
            <a:spLocks noChangeArrowheads="1"/>
          </p:cNvSpPr>
          <p:nvPr/>
        </p:nvSpPr>
        <p:spPr bwMode="auto">
          <a:xfrm rot="5400000">
            <a:off x="4489926" y="401513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3" name="AutoShape 95"/>
          <p:cNvSpPr>
            <a:spLocks noChangeArrowheads="1"/>
          </p:cNvSpPr>
          <p:nvPr/>
        </p:nvSpPr>
        <p:spPr bwMode="auto">
          <a:xfrm rot="5400000">
            <a:off x="4489926" y="430316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4" name="AutoShape 95"/>
          <p:cNvSpPr>
            <a:spLocks noChangeArrowheads="1"/>
          </p:cNvSpPr>
          <p:nvPr/>
        </p:nvSpPr>
        <p:spPr bwMode="auto">
          <a:xfrm rot="5400000">
            <a:off x="4489926" y="459119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5" name="AutoShape 95"/>
          <p:cNvSpPr>
            <a:spLocks noChangeArrowheads="1"/>
          </p:cNvSpPr>
          <p:nvPr/>
        </p:nvSpPr>
        <p:spPr bwMode="auto">
          <a:xfrm rot="4656650">
            <a:off x="4355182" y="85543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6" name="AutoShape 95"/>
          <p:cNvSpPr>
            <a:spLocks noChangeArrowheads="1"/>
          </p:cNvSpPr>
          <p:nvPr/>
        </p:nvSpPr>
        <p:spPr bwMode="auto">
          <a:xfrm rot="4656650">
            <a:off x="4427190" y="114347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7" name="AutoShape 95"/>
          <p:cNvSpPr>
            <a:spLocks noChangeArrowheads="1"/>
          </p:cNvSpPr>
          <p:nvPr/>
        </p:nvSpPr>
        <p:spPr bwMode="auto">
          <a:xfrm rot="10800000">
            <a:off x="3923928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4" name="AutoShape 95"/>
          <p:cNvSpPr>
            <a:spLocks noChangeArrowheads="1"/>
          </p:cNvSpPr>
          <p:nvPr/>
        </p:nvSpPr>
        <p:spPr bwMode="auto">
          <a:xfrm rot="10800000">
            <a:off x="3635896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5" name="AutoShape 95"/>
          <p:cNvSpPr>
            <a:spLocks noChangeArrowheads="1"/>
          </p:cNvSpPr>
          <p:nvPr/>
        </p:nvSpPr>
        <p:spPr bwMode="auto">
          <a:xfrm rot="10800000">
            <a:off x="3347864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6" name="AutoShape 95"/>
          <p:cNvSpPr>
            <a:spLocks noChangeArrowheads="1"/>
          </p:cNvSpPr>
          <p:nvPr/>
        </p:nvSpPr>
        <p:spPr bwMode="auto">
          <a:xfrm rot="10800000">
            <a:off x="3059832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7" name="AutoShape 95"/>
          <p:cNvSpPr>
            <a:spLocks noChangeArrowheads="1"/>
          </p:cNvSpPr>
          <p:nvPr/>
        </p:nvSpPr>
        <p:spPr bwMode="auto">
          <a:xfrm rot="10800000">
            <a:off x="2771800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8" name="AutoShape 95"/>
          <p:cNvSpPr>
            <a:spLocks noChangeArrowheads="1"/>
          </p:cNvSpPr>
          <p:nvPr/>
        </p:nvSpPr>
        <p:spPr bwMode="auto">
          <a:xfrm rot="10800000">
            <a:off x="2483768" y="1556793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9" name="AutoShape 95"/>
          <p:cNvSpPr>
            <a:spLocks noChangeArrowheads="1"/>
          </p:cNvSpPr>
          <p:nvPr/>
        </p:nvSpPr>
        <p:spPr bwMode="auto">
          <a:xfrm rot="10800000">
            <a:off x="2195736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0" name="AutoShape 95"/>
          <p:cNvSpPr>
            <a:spLocks noChangeArrowheads="1"/>
          </p:cNvSpPr>
          <p:nvPr/>
        </p:nvSpPr>
        <p:spPr bwMode="auto">
          <a:xfrm rot="10800000">
            <a:off x="1907704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2" name="AutoShape 95"/>
          <p:cNvSpPr>
            <a:spLocks noChangeArrowheads="1"/>
          </p:cNvSpPr>
          <p:nvPr/>
        </p:nvSpPr>
        <p:spPr bwMode="auto">
          <a:xfrm rot="10800000">
            <a:off x="1619672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3" name="AutoShape 95"/>
          <p:cNvSpPr>
            <a:spLocks noChangeArrowheads="1"/>
          </p:cNvSpPr>
          <p:nvPr/>
        </p:nvSpPr>
        <p:spPr bwMode="auto">
          <a:xfrm rot="10800000">
            <a:off x="1331641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6" name="AutoShape 95"/>
          <p:cNvSpPr>
            <a:spLocks noChangeArrowheads="1"/>
          </p:cNvSpPr>
          <p:nvPr/>
        </p:nvSpPr>
        <p:spPr bwMode="auto">
          <a:xfrm rot="8380949">
            <a:off x="6617675" y="27596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7" name="Rounded Rectangle 96"/>
          <p:cNvSpPr>
            <a:spLocks noChangeArrowheads="1"/>
          </p:cNvSpPr>
          <p:nvPr/>
        </p:nvSpPr>
        <p:spPr bwMode="auto">
          <a:xfrm>
            <a:off x="4446073" y="1443506"/>
            <a:ext cx="586467" cy="545333"/>
          </a:xfrm>
          <a:prstGeom prst="roundRect">
            <a:avLst>
              <a:gd name="adj" fmla="val 16667"/>
            </a:avLst>
          </a:prstGeom>
          <a:solidFill>
            <a:srgbClr val="FD5579">
              <a:alpha val="23137"/>
            </a:srgb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200">
              <a:solidFill>
                <a:srgbClr val="FF3300"/>
              </a:solidFill>
            </a:endParaRPr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 rot="10800000">
            <a:off x="1043609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9" name="AutoShape 95"/>
          <p:cNvSpPr>
            <a:spLocks noChangeArrowheads="1"/>
          </p:cNvSpPr>
          <p:nvPr/>
        </p:nvSpPr>
        <p:spPr bwMode="auto">
          <a:xfrm rot="10800000">
            <a:off x="755576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368813" y="1368323"/>
            <a:ext cx="694405" cy="738168"/>
            <a:chOff x="7182644" y="1649844"/>
            <a:chExt cx="1835150" cy="163469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2" name="Rounded Rectangle 2"/>
            <p:cNvSpPr>
              <a:spLocks noChangeArrowheads="1"/>
            </p:cNvSpPr>
            <p:nvPr/>
          </p:nvSpPr>
          <p:spPr bwMode="auto">
            <a:xfrm>
              <a:off x="7182644" y="1649844"/>
              <a:ext cx="1835150" cy="1634693"/>
            </a:xfrm>
            <a:prstGeom prst="roundRect">
              <a:avLst>
                <a:gd name="adj" fmla="val 16667"/>
              </a:avLst>
            </a:prstGeom>
            <a:grpFill/>
            <a:ln w="41275" cmpd="thickThin" algn="ctr">
              <a:solidFill>
                <a:srgbClr val="C00000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200">
                <a:solidFill>
                  <a:srgbClr val="FF3300"/>
                </a:solidFill>
              </a:endParaRPr>
            </a:p>
          </p:txBody>
        </p:sp>
        <p:sp>
          <p:nvSpPr>
            <p:cNvPr id="103" name="Text Box 3"/>
            <p:cNvSpPr txBox="1">
              <a:spLocks noChangeArrowheads="1"/>
            </p:cNvSpPr>
            <p:nvPr/>
          </p:nvSpPr>
          <p:spPr bwMode="auto">
            <a:xfrm rot="16200000">
              <a:off x="7596984" y="2493171"/>
              <a:ext cx="1079501" cy="50323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600" b="1" dirty="0"/>
                <a:t>B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885113" y="2276475"/>
              <a:ext cx="0" cy="93662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Text Box 6"/>
            <p:cNvSpPr txBox="1">
              <a:spLocks noChangeArrowheads="1"/>
            </p:cNvSpPr>
            <p:nvPr/>
          </p:nvSpPr>
          <p:spPr bwMode="auto">
            <a:xfrm>
              <a:off x="7647468" y="1780160"/>
              <a:ext cx="1077912" cy="3603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600" b="1" dirty="0"/>
                <a:t>G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06" name="Line 7"/>
            <p:cNvSpPr>
              <a:spLocks noChangeShapeType="1"/>
            </p:cNvSpPr>
            <p:nvPr/>
          </p:nvSpPr>
          <p:spPr bwMode="auto">
            <a:xfrm>
              <a:off x="7381875" y="2205038"/>
              <a:ext cx="15113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Line 7"/>
            <p:cNvSpPr>
              <a:spLocks noChangeShapeType="1"/>
            </p:cNvSpPr>
            <p:nvPr/>
          </p:nvSpPr>
          <p:spPr bwMode="auto">
            <a:xfrm>
              <a:off x="7380288" y="1844675"/>
              <a:ext cx="15113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8391186" y="2276475"/>
              <a:ext cx="0" cy="9366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453658" y="4861652"/>
            <a:ext cx="694406" cy="599764"/>
            <a:chOff x="7200900" y="3644900"/>
            <a:chExt cx="1835150" cy="2016122"/>
          </a:xfrm>
          <a:solidFill>
            <a:srgbClr val="CCECFF"/>
          </a:solidFill>
        </p:grpSpPr>
        <p:sp>
          <p:nvSpPr>
            <p:cNvPr id="110" name="Rounded Rectangle 24"/>
            <p:cNvSpPr>
              <a:spLocks noChangeArrowheads="1"/>
            </p:cNvSpPr>
            <p:nvPr/>
          </p:nvSpPr>
          <p:spPr bwMode="auto">
            <a:xfrm>
              <a:off x="7200900" y="3716403"/>
              <a:ext cx="1835150" cy="1944619"/>
            </a:xfrm>
            <a:prstGeom prst="roundRect">
              <a:avLst>
                <a:gd name="adj" fmla="val 16667"/>
              </a:avLst>
            </a:prstGeom>
            <a:grpFill/>
            <a:ln w="41275" cmpd="thickThin" algn="ctr">
              <a:solidFill>
                <a:srgbClr val="C00000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200">
                <a:solidFill>
                  <a:srgbClr val="FF3300"/>
                </a:solidFill>
              </a:endParaRPr>
            </a:p>
          </p:txBody>
        </p:sp>
        <p:sp>
          <p:nvSpPr>
            <p:cNvPr id="111" name="Text Box 3"/>
            <p:cNvSpPr txBox="1">
              <a:spLocks noChangeArrowheads="1"/>
            </p:cNvSpPr>
            <p:nvPr/>
          </p:nvSpPr>
          <p:spPr bwMode="auto">
            <a:xfrm rot="16200000">
              <a:off x="7398546" y="4478921"/>
              <a:ext cx="1357206" cy="4013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600" b="1" dirty="0"/>
                <a:t>B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885113" y="4076700"/>
              <a:ext cx="0" cy="9366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auto">
            <a:xfrm>
              <a:off x="7597775" y="3644900"/>
              <a:ext cx="1077913" cy="3587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600" b="1" dirty="0"/>
                <a:t>G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14" name="Line 4"/>
            <p:cNvSpPr>
              <a:spLocks noChangeShapeType="1"/>
            </p:cNvSpPr>
            <p:nvPr/>
          </p:nvSpPr>
          <p:spPr bwMode="auto">
            <a:xfrm>
              <a:off x="7524750" y="4148138"/>
              <a:ext cx="287338" cy="8636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Line 7"/>
            <p:cNvSpPr>
              <a:spLocks noChangeShapeType="1"/>
            </p:cNvSpPr>
            <p:nvPr/>
          </p:nvSpPr>
          <p:spPr bwMode="auto">
            <a:xfrm>
              <a:off x="7308850" y="4003675"/>
              <a:ext cx="15113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7308850" y="3644900"/>
              <a:ext cx="15113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4"/>
            <p:cNvSpPr>
              <a:spLocks noChangeShapeType="1"/>
            </p:cNvSpPr>
            <p:nvPr/>
          </p:nvSpPr>
          <p:spPr bwMode="auto">
            <a:xfrm flipV="1">
              <a:off x="8388350" y="4075113"/>
              <a:ext cx="0" cy="9366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Line 4"/>
            <p:cNvSpPr>
              <a:spLocks noChangeShapeType="1"/>
            </p:cNvSpPr>
            <p:nvPr/>
          </p:nvSpPr>
          <p:spPr bwMode="auto">
            <a:xfrm flipH="1">
              <a:off x="8459788" y="4148138"/>
              <a:ext cx="215900" cy="8636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7667625" y="5083175"/>
              <a:ext cx="1077913" cy="3603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600" b="1" dirty="0"/>
                <a:t>B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fr-CH" sz="600" b="1" dirty="0"/>
                <a:t>B</a:t>
              </a:r>
              <a:r>
                <a:rPr lang="en-GB" sz="600" dirty="0"/>
                <a:t> </a:t>
              </a:r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7308850" y="5516563"/>
              <a:ext cx="158273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 flipV="1">
              <a:off x="7308849" y="5132694"/>
              <a:ext cx="1584325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2" name="AutoShape 95"/>
          <p:cNvSpPr>
            <a:spLocks noChangeArrowheads="1"/>
          </p:cNvSpPr>
          <p:nvPr/>
        </p:nvSpPr>
        <p:spPr bwMode="auto">
          <a:xfrm rot="8380949">
            <a:off x="6391014" y="452205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3" name="AutoShape 95"/>
          <p:cNvSpPr>
            <a:spLocks noChangeArrowheads="1"/>
          </p:cNvSpPr>
          <p:nvPr/>
        </p:nvSpPr>
        <p:spPr bwMode="auto">
          <a:xfrm rot="8380949">
            <a:off x="6151518" y="654205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4" name="AutoShape 95"/>
          <p:cNvSpPr>
            <a:spLocks noChangeArrowheads="1"/>
          </p:cNvSpPr>
          <p:nvPr/>
        </p:nvSpPr>
        <p:spPr bwMode="auto">
          <a:xfrm rot="8380949">
            <a:off x="5933216" y="84931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5" name="AutoShape 95"/>
          <p:cNvSpPr>
            <a:spLocks noChangeArrowheads="1"/>
          </p:cNvSpPr>
          <p:nvPr/>
        </p:nvSpPr>
        <p:spPr bwMode="auto">
          <a:xfrm rot="8380949">
            <a:off x="5717192" y="1024083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6" name="AutoShape 95"/>
          <p:cNvSpPr>
            <a:spLocks noChangeArrowheads="1"/>
          </p:cNvSpPr>
          <p:nvPr/>
        </p:nvSpPr>
        <p:spPr bwMode="auto">
          <a:xfrm rot="8380949">
            <a:off x="5501168" y="120935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7" name="AutoShape 95"/>
          <p:cNvSpPr>
            <a:spLocks noChangeArrowheads="1"/>
          </p:cNvSpPr>
          <p:nvPr/>
        </p:nvSpPr>
        <p:spPr bwMode="auto">
          <a:xfrm rot="8380949">
            <a:off x="5285144" y="1384123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6414" name="AutoShape 41"/>
          <p:cNvSpPr>
            <a:spLocks noChangeArrowheads="1"/>
          </p:cNvSpPr>
          <p:nvPr/>
        </p:nvSpPr>
        <p:spPr bwMode="auto">
          <a:xfrm>
            <a:off x="4932040" y="1000026"/>
            <a:ext cx="801687" cy="412750"/>
          </a:xfrm>
          <a:prstGeom prst="cube">
            <a:avLst>
              <a:gd name="adj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6415" name="Text Box 42"/>
          <p:cNvSpPr txBox="1">
            <a:spLocks noChangeArrowheads="1"/>
          </p:cNvSpPr>
          <p:nvPr/>
        </p:nvSpPr>
        <p:spPr bwMode="auto">
          <a:xfrm>
            <a:off x="5004991" y="1074639"/>
            <a:ext cx="719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1600" b="1" dirty="0">
                <a:solidFill>
                  <a:schemeClr val="bg1"/>
                </a:solidFill>
                <a:latin typeface="Tahoma" pitchFamily="34" charset="0"/>
              </a:rPr>
              <a:t>Груз</a:t>
            </a:r>
            <a:endParaRPr lang="en-GB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5032540" y="1466852"/>
            <a:ext cx="853461" cy="270556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5" name="Text Box 14"/>
          <p:cNvSpPr txBox="1">
            <a:spLocks noChangeArrowheads="1"/>
          </p:cNvSpPr>
          <p:nvPr/>
        </p:nvSpPr>
        <p:spPr bwMode="auto">
          <a:xfrm>
            <a:off x="5886003" y="1196297"/>
            <a:ext cx="1134269" cy="54111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200" dirty="0">
                <a:ea typeface="MS PGothic" pitchFamily="34" charset="-128"/>
                <a:cs typeface="Arial Unicode MS" pitchFamily="34" charset="-128"/>
              </a:rPr>
              <a:t>Отправитель или экспортер</a:t>
            </a:r>
            <a:endParaRPr lang="en-US" sz="12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130" name="Text Box 13"/>
          <p:cNvSpPr txBox="1">
            <a:spLocks noChangeArrowheads="1"/>
          </p:cNvSpPr>
          <p:nvPr/>
        </p:nvSpPr>
        <p:spPr bwMode="auto">
          <a:xfrm>
            <a:off x="2987824" y="961760"/>
            <a:ext cx="1311903" cy="379008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bg-BG" sz="1200" b="1" dirty="0" smtClean="0">
                <a:latin typeface="Arial" pitchFamily="34" charset="0"/>
              </a:rPr>
              <a:t>Национальное единое окно</a:t>
            </a:r>
            <a:endParaRPr lang="en-US" sz="12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1" name="Rounded Rectangle 130"/>
          <p:cNvSpPr>
            <a:spLocks noChangeArrowheads="1"/>
          </p:cNvSpPr>
          <p:nvPr/>
        </p:nvSpPr>
        <p:spPr bwMode="auto">
          <a:xfrm>
            <a:off x="4598474" y="4971900"/>
            <a:ext cx="344046" cy="296030"/>
          </a:xfrm>
          <a:prstGeom prst="roundRect">
            <a:avLst>
              <a:gd name="adj" fmla="val 16667"/>
            </a:avLst>
          </a:prstGeom>
          <a:solidFill>
            <a:srgbClr val="CCECFF">
              <a:alpha val="49000"/>
            </a:srgbClr>
          </a:solidFill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200">
              <a:solidFill>
                <a:srgbClr val="FF3300"/>
              </a:solidFill>
            </a:endParaRPr>
          </a:p>
        </p:txBody>
      </p:sp>
      <p:sp>
        <p:nvSpPr>
          <p:cNvPr id="132" name="Text Box 13"/>
          <p:cNvSpPr txBox="1">
            <a:spLocks noChangeArrowheads="1"/>
          </p:cNvSpPr>
          <p:nvPr/>
        </p:nvSpPr>
        <p:spPr bwMode="auto">
          <a:xfrm>
            <a:off x="6063293" y="4426527"/>
            <a:ext cx="1605051" cy="442633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bg-BG" sz="1200" b="1" dirty="0" smtClean="0">
                <a:latin typeface="Arial" pitchFamily="34" charset="0"/>
              </a:rPr>
              <a:t>Единое окно на морском секторе</a:t>
            </a:r>
            <a:endParaRPr lang="en-US" sz="12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" name="Text Box 11"/>
          <p:cNvSpPr txBox="1">
            <a:spLocks noChangeArrowheads="1"/>
          </p:cNvSpPr>
          <p:nvPr/>
        </p:nvSpPr>
        <p:spPr bwMode="auto">
          <a:xfrm>
            <a:off x="7109594" y="116632"/>
            <a:ext cx="1566862" cy="107721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bg-BG" sz="1600" dirty="0" smtClean="0">
                <a:latin typeface="+mn-lt"/>
              </a:rPr>
              <a:t>Системы меж-организацион-ного обмена информацией</a:t>
            </a:r>
            <a:endParaRPr lang="en-GB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5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4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nimBg="1"/>
      <p:bldP spid="32" grpId="0" animBg="1"/>
      <p:bldP spid="39" grpId="0" animBg="1"/>
      <p:bldP spid="16413" grpId="0" animBg="1"/>
      <p:bldP spid="38" grpId="0" animBg="1"/>
      <p:bldP spid="130" grpId="0" animBg="1"/>
      <p:bldP spid="132" grpId="0" animBg="1"/>
      <p:bldP spid="1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852936"/>
            <a:ext cx="8280920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Видение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Оценка </a:t>
            </a:r>
            <a:r>
              <a:rPr lang="bg-BG" sz="2000" b="1" dirty="0">
                <a:solidFill>
                  <a:schemeClr val="tx2"/>
                </a:solidFill>
              </a:rPr>
              <a:t>торговых барьеров на настоящем этапе (напр. по </a:t>
            </a:r>
            <a:r>
              <a:rPr lang="ru-RU" sz="2000" b="1" dirty="0">
                <a:solidFill>
                  <a:schemeClr val="tx2"/>
                </a:solidFill>
              </a:rPr>
              <a:t>времени и затратам на экспорт</a:t>
            </a:r>
            <a:r>
              <a:rPr lang="bg-BG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>
                <a:solidFill>
                  <a:schemeClr val="tx2"/>
                </a:solidFill>
              </a:rPr>
              <a:t>правовым проблемам, </a:t>
            </a:r>
            <a:r>
              <a:rPr lang="ru-RU" sz="2000" b="1" dirty="0" smtClean="0">
                <a:solidFill>
                  <a:schemeClr val="tx2"/>
                </a:solidFill>
              </a:rPr>
              <a:t>обмену </a:t>
            </a:r>
            <a:r>
              <a:rPr lang="ru-RU" sz="2000" b="1" dirty="0">
                <a:solidFill>
                  <a:schemeClr val="tx2"/>
                </a:solidFill>
              </a:rPr>
              <a:t>информацией и т.д.)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Ключевые показатели эффективности / критерии </a:t>
            </a:r>
            <a:r>
              <a:rPr lang="ru-RU" sz="2000" b="1" dirty="0" smtClean="0">
                <a:solidFill>
                  <a:schemeClr val="tx2"/>
                </a:solidFill>
              </a:rPr>
              <a:t>улучшения</a:t>
            </a:r>
            <a:r>
              <a:rPr lang="fr-CH" sz="2000" b="1" dirty="0">
                <a:solidFill>
                  <a:schemeClr val="tx2"/>
                </a:solidFill>
              </a:rPr>
              <a:t> </a:t>
            </a:r>
            <a:r>
              <a:rPr lang="bg-BG" sz="2000" b="1" dirty="0" smtClean="0">
                <a:solidFill>
                  <a:schemeClr val="tx2"/>
                </a:solidFill>
              </a:rPr>
              <a:t>(напр</a:t>
            </a:r>
            <a:r>
              <a:rPr lang="bg-BG" sz="2000" b="1" dirty="0">
                <a:solidFill>
                  <a:schemeClr val="tx2"/>
                </a:solidFill>
              </a:rPr>
              <a:t>. по </a:t>
            </a:r>
            <a:r>
              <a:rPr lang="ru-RU" sz="2000" b="1" dirty="0">
                <a:solidFill>
                  <a:schemeClr val="tx2"/>
                </a:solidFill>
              </a:rPr>
              <a:t>индексу </a:t>
            </a:r>
            <a:r>
              <a:rPr lang="en-GB" sz="2000" b="1" dirty="0">
                <a:solidFill>
                  <a:schemeClr val="tx2"/>
                </a:solidFill>
              </a:rPr>
              <a:t>Doing Business</a:t>
            </a:r>
            <a:r>
              <a:rPr lang="ru-RU" sz="2000" b="1" dirty="0">
                <a:solidFill>
                  <a:schemeClr val="tx2"/>
                </a:solidFill>
              </a:rPr>
              <a:t> Всемирного Банка</a:t>
            </a:r>
            <a:r>
              <a:rPr lang="bg-BG" sz="2000" b="1" dirty="0">
                <a:solidFill>
                  <a:schemeClr val="tx2"/>
                </a:solidFill>
              </a:rPr>
              <a:t>)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Структура управления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bg-BG" sz="2000" b="1" dirty="0">
                <a:solidFill>
                  <a:schemeClr val="tx2"/>
                </a:solidFill>
              </a:rPr>
              <a:t>реализацией стратегии 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Стадии реализации стратегии (напр. на краткосрочной фазе добиться 50% ключевых показателей эффективности)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План действий и сроки </a:t>
            </a:r>
            <a:r>
              <a:rPr lang="ru-RU" sz="2000" b="1" dirty="0" smtClean="0">
                <a:solidFill>
                  <a:schemeClr val="tx2"/>
                </a:solidFill>
              </a:rPr>
              <a:t>выполнения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Мобилизация ресурсов</a:t>
            </a:r>
            <a:r>
              <a:rPr lang="bg-BG" sz="2000" b="1" dirty="0">
                <a:solidFill>
                  <a:schemeClr val="tx2"/>
                </a:solidFill>
              </a:rPr>
              <a:t> (</a:t>
            </a:r>
            <a:r>
              <a:rPr lang="ru-RU" sz="2000" b="1" dirty="0">
                <a:solidFill>
                  <a:schemeClr val="tx2"/>
                </a:solidFill>
              </a:rPr>
              <a:t>человеческих и финансовых</a:t>
            </a:r>
            <a:r>
              <a:rPr lang="bg-BG" sz="2000" b="1" dirty="0">
                <a:solidFill>
                  <a:schemeClr val="tx2"/>
                </a:solidFill>
              </a:rPr>
              <a:t>)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</a:rPr>
              <a:t>Выводы и </a:t>
            </a:r>
            <a:r>
              <a:rPr lang="ru-RU" sz="2000" b="1" dirty="0" smtClean="0">
                <a:solidFill>
                  <a:schemeClr val="tx2"/>
                </a:solidFill>
              </a:rPr>
              <a:t>рекомендации 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91" y="2708920"/>
            <a:ext cx="8280920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Системы </a:t>
            </a:r>
            <a:r>
              <a:rPr lang="ru-RU" sz="2000" b="1" dirty="0" err="1" smtClean="0">
                <a:solidFill>
                  <a:schemeClr val="tx2"/>
                </a:solidFill>
              </a:rPr>
              <a:t>межорганизационного</a:t>
            </a:r>
            <a:r>
              <a:rPr lang="ru-RU" sz="2000" b="1" dirty="0" smtClean="0">
                <a:solidFill>
                  <a:schemeClr val="tx2"/>
                </a:solidFill>
              </a:rPr>
              <a:t> обмена данными, такие как «единое окно», системы портового сообщества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Гармонизация торговых документов и данных с международными стандартами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Комплексное управление границей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Система уполномоченных экономических операторов</a:t>
            </a: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</a:rPr>
              <a:t>Система управления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bg-BG" sz="2000" b="1" dirty="0" smtClean="0">
                <a:solidFill>
                  <a:schemeClr val="tx2"/>
                </a:solidFill>
              </a:rPr>
              <a:t>рисками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bg-BG" sz="2000" b="1" dirty="0" smtClean="0">
                <a:solidFill>
                  <a:schemeClr val="tx2"/>
                </a:solidFill>
              </a:rPr>
              <a:t>Система упрощения транзита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bg-BG" sz="2000" b="1" dirty="0" smtClean="0">
                <a:solidFill>
                  <a:schemeClr val="tx2"/>
                </a:solidFill>
              </a:rPr>
              <a:t>Публикация всех законов и правил, касающихся международной торговли 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88840"/>
            <a:ext cx="828092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bg-BG" sz="2000" b="1" dirty="0" smtClean="0">
                <a:solidFill>
                  <a:schemeClr val="tx2"/>
                </a:solidFill>
              </a:rPr>
              <a:t>Формуляр-образец для торговых и транспортных документов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bg-BG" sz="2000" b="1" dirty="0" smtClean="0">
                <a:solidFill>
                  <a:schemeClr val="tx2"/>
                </a:solidFill>
              </a:rPr>
              <a:t>Классификаторы и коды для международной торговли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fr-CH" sz="2000" b="1" dirty="0" smtClean="0">
                <a:solidFill>
                  <a:schemeClr val="tx2"/>
                </a:solidFill>
              </a:rPr>
              <a:t>UNTDED </a:t>
            </a:r>
            <a:r>
              <a:rPr lang="bg-BG" sz="2000" b="1" dirty="0" smtClean="0">
                <a:solidFill>
                  <a:schemeClr val="tx2"/>
                </a:solidFill>
              </a:rPr>
              <a:t>(Справочник ООН по торговым элементам данных)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bg-BG" sz="2000" b="1" dirty="0" smtClean="0">
                <a:solidFill>
                  <a:schemeClr val="tx2"/>
                </a:solidFill>
              </a:rPr>
              <a:t>Модель данных ВТамО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bg-BG" sz="2000" b="1" dirty="0" smtClean="0">
                <a:solidFill>
                  <a:schemeClr val="tx2"/>
                </a:solidFill>
              </a:rPr>
              <a:t>Ключевые компоненты </a:t>
            </a:r>
            <a:r>
              <a:rPr lang="fr-CH" sz="2000" b="1" dirty="0" smtClean="0">
                <a:solidFill>
                  <a:schemeClr val="tx2"/>
                </a:solidFill>
              </a:rPr>
              <a:t>(</a:t>
            </a:r>
            <a:r>
              <a:rPr lang="fr-CH" sz="2000" b="1" dirty="0" err="1">
                <a:solidFill>
                  <a:schemeClr val="tx2"/>
                </a:solidFill>
              </a:rPr>
              <a:t>C</a:t>
            </a:r>
            <a:r>
              <a:rPr lang="fr-CH" sz="2000" b="1" dirty="0" err="1" smtClean="0">
                <a:solidFill>
                  <a:schemeClr val="tx2"/>
                </a:solidFill>
              </a:rPr>
              <a:t>ore</a:t>
            </a:r>
            <a:r>
              <a:rPr lang="fr-CH" sz="2000" b="1" dirty="0" smtClean="0">
                <a:solidFill>
                  <a:schemeClr val="tx2"/>
                </a:solidFill>
              </a:rPr>
              <a:t> Components Library)</a:t>
            </a:r>
            <a:endParaRPr lang="bg-BG" sz="2000" b="1" dirty="0" smtClean="0">
              <a:solidFill>
                <a:schemeClr val="tx2"/>
              </a:solidFill>
            </a:endParaRPr>
          </a:p>
          <a:p>
            <a:pPr lvl="0" algn="l"/>
            <a:r>
              <a:rPr lang="bg-BG" sz="2000" b="1" dirty="0" smtClean="0">
                <a:solidFill>
                  <a:schemeClr val="tx2"/>
                </a:solidFill>
              </a:rPr>
              <a:t>На этой основе привести в соответствие национальные стандарты, модель данных и т.д.</a:t>
            </a:r>
            <a:endParaRPr lang="en-GB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0594257"/>
              </p:ext>
            </p:extLst>
          </p:nvPr>
        </p:nvGraphicFramePr>
        <p:xfrm>
          <a:off x="1115616" y="1052736"/>
          <a:ext cx="70804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6660232" y="5517232"/>
            <a:ext cx="2304256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контролирующие агентства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1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9796E-7 L -0.00139 -0.47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4786 L -0.00139 0.004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2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5005 L -2.5E-6 -3.2107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1536E-6 L -2.5E-6 -0.126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1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2607 L -0.00139 -0.0064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6D594E9C-F505-439F-A215-84DD97132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96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949BA5FE-1047-4EFB-8D66-18AE0B6B1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4BC35A22-A1D5-4850-A447-21CA7C021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Graphic spid="2" grpId="0">
        <p:bldSub>
          <a:bldDgm bld="lvlOne" rev="1"/>
        </p:bldSub>
      </p:bldGraphic>
      <p:bldGraphic spid="2" grpId="1">
        <p:bldSub>
          <a:bldDgm bld="lvlOne" rev="1"/>
        </p:bldSub>
      </p:bldGraphic>
      <p:bldGraphic spid="2" grpId="2">
        <p:bldSub>
          <a:bldDgm bld="lvlOne"/>
        </p:bldSub>
      </p:bldGraphic>
      <p:bldGraphic spid="2" grpId="3">
        <p:bldSub>
          <a:bldDgm bld="lvlOne"/>
        </p:bldSub>
      </p:bldGraphic>
      <p:bldGraphic spid="2" grpId="4">
        <p:bldSub>
          <a:bldDgm bld="lvlOne"/>
        </p:bldSub>
      </p:bldGraphic>
      <p:bldGraphic spid="2" grpId="5">
        <p:bldSub>
          <a:bldDgm bld="lvlOne"/>
        </p:bldSub>
      </p:bldGraphic>
      <p:bldGraphic spid="2" grpId="6">
        <p:bldSub>
          <a:bldDgm bld="lvlOne"/>
        </p:bldSub>
      </p:bldGraphic>
      <p:bldGraphic spid="2" grpId="7">
        <p:bldSub>
          <a:bldDgm bld="lvlOne"/>
        </p:bldSub>
      </p:bldGraphic>
      <p:bldGraphic spid="2" grpId="8">
        <p:bldSub>
          <a:bldDgm bld="lvlOne"/>
        </p:bldSub>
      </p:bldGraphic>
      <p:bldGraphic spid="2" grpId="9">
        <p:bldSub>
          <a:bldDgm bld="lvlOne"/>
        </p:bldSub>
      </p:bldGraphic>
      <p:bldGraphic spid="2" grpId="10">
        <p:bldSub>
          <a:bldDgm bld="lvlOne"/>
        </p:bldSub>
      </p:bldGraphic>
      <p:bldGraphic spid="2" grpId="11">
        <p:bldSub>
          <a:bldDgm bld="lvlOne"/>
        </p:bldSub>
      </p:bldGraphic>
      <p:bldGraphic spid="2" grpId="12">
        <p:bldSub>
          <a:bldDgm bld="lvlOne"/>
        </p:bldSub>
      </p:bldGraphic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6526"/>
            <a:ext cx="9143999" cy="5084762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US" sz="2400" b="1" kern="1200" dirty="0" smtClean="0"/>
              <a:t>C</a:t>
            </a:r>
            <a:r>
              <a:rPr lang="bg-BG" sz="2400" b="1" kern="1200" dirty="0" smtClean="0"/>
              <a:t>итуация в настоящ</a:t>
            </a:r>
            <a:r>
              <a:rPr lang="ru-RU" sz="2400" b="1" kern="1200" dirty="0" err="1" smtClean="0"/>
              <a:t>ий</a:t>
            </a:r>
            <a:r>
              <a:rPr lang="bg-BG" sz="2400" b="1" kern="1200" dirty="0" smtClean="0"/>
              <a:t> </a:t>
            </a:r>
            <a:r>
              <a:rPr lang="bg-BG" sz="2400" b="1" kern="1200" dirty="0" smtClean="0"/>
              <a:t>момент</a:t>
            </a:r>
            <a:r>
              <a:rPr lang="fr-CH" sz="2400" b="1" kern="1200" dirty="0"/>
              <a:t> </a:t>
            </a:r>
            <a:r>
              <a:rPr lang="bg-BG" sz="2400" b="1" kern="1200" dirty="0" smtClean="0"/>
              <a:t>и желаемая ситуация (цели)</a:t>
            </a:r>
            <a:endParaRPr lang="bg-BG" sz="2400" b="1" kern="1200" dirty="0" smtClean="0"/>
          </a:p>
          <a:p>
            <a:pPr marL="400050" lvl="1" indent="0">
              <a:buNone/>
              <a:defRPr/>
            </a:pPr>
            <a:r>
              <a:rPr lang="bg-BG" sz="2000" b="1" u="sng" kern="1200" dirty="0" smtClean="0"/>
              <a:t>Показатели</a:t>
            </a:r>
            <a:r>
              <a:rPr lang="bg-BG" sz="2000" kern="1200" dirty="0" smtClean="0"/>
              <a:t> (по срокам): (а) 148 место </a:t>
            </a:r>
            <a:r>
              <a:rPr lang="bg-BG" sz="2000" kern="1200" dirty="0" smtClean="0"/>
              <a:t>по </a:t>
            </a:r>
            <a:r>
              <a:rPr lang="bg-BG" sz="2000" kern="1200" dirty="0" smtClean="0"/>
              <a:t>„</a:t>
            </a:r>
            <a:r>
              <a:rPr lang="bg-BG" sz="2000" kern="1200" dirty="0" smtClean="0"/>
              <a:t>Ведение бизнеса </a:t>
            </a:r>
            <a:r>
              <a:rPr lang="bg-BG" sz="2000" kern="1200" dirty="0" smtClean="0"/>
              <a:t>2014“→улучшить</a:t>
            </a:r>
          </a:p>
          <a:p>
            <a:pPr marL="400050" lvl="1" indent="0">
              <a:buNone/>
              <a:defRPr/>
            </a:pPr>
            <a:r>
              <a:rPr lang="bg-BG" sz="2000" kern="1200" dirty="0" smtClean="0"/>
              <a:t>(б) время таможенной очистки, время ожидания на госгранице, затраты на экспорт и импорт (на какие проценты); (в) внедрение конкр. инструментов</a:t>
            </a:r>
            <a:endParaRPr lang="bg-BG" sz="2000" kern="12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bg-BG" sz="2400" kern="1200" dirty="0" smtClean="0"/>
              <a:t>Первоочередные </a:t>
            </a:r>
            <a:r>
              <a:rPr lang="bg-BG" sz="2400" b="1" kern="1200" dirty="0" smtClean="0"/>
              <a:t>цели</a:t>
            </a:r>
            <a:r>
              <a:rPr lang="bg-BG" sz="2400" kern="1200" dirty="0" smtClean="0"/>
              <a:t>: </a:t>
            </a:r>
            <a:r>
              <a:rPr lang="bg-BG" sz="2000" kern="1200" dirty="0" smtClean="0"/>
              <a:t>модернизация </a:t>
            </a:r>
            <a:r>
              <a:rPr lang="bg-BG" sz="2000" kern="1200" dirty="0" smtClean="0"/>
              <a:t>дотаможенных и таможенных </a:t>
            </a:r>
            <a:r>
              <a:rPr lang="bg-BG" sz="2000" kern="1200" dirty="0" smtClean="0"/>
              <a:t>процедур</a:t>
            </a:r>
            <a:r>
              <a:rPr lang="bg-BG" sz="2000" kern="1200" dirty="0"/>
              <a:t>; Диагностика процедур (ВТамО), анализ процессов, </a:t>
            </a:r>
            <a:r>
              <a:rPr lang="bg-BG" sz="2000" kern="1200" dirty="0" smtClean="0"/>
              <a:t>эл.декларирование; развитие </a:t>
            </a:r>
            <a:r>
              <a:rPr lang="bg-BG" sz="2000" kern="1200" dirty="0" smtClean="0"/>
              <a:t>транзитного потенциала; поощрение экспорта; включение в международные цепочки поставок</a:t>
            </a:r>
            <a:endParaRPr lang="bg-BG" sz="2000" kern="12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bg-BG" sz="2400" b="1" kern="1200" dirty="0" smtClean="0"/>
              <a:t>Межведомственное сотрудничество и инструменты у.п.т.</a:t>
            </a:r>
          </a:p>
          <a:p>
            <a:pPr marL="756000" lvl="1" indent="-457200">
              <a:lnSpc>
                <a:spcPts val="22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2000" kern="1200" dirty="0" smtClean="0"/>
              <a:t>Анализ и рационализация </a:t>
            </a:r>
            <a:r>
              <a:rPr lang="ru-RU" sz="2000" kern="1200" dirty="0" smtClean="0"/>
              <a:t>процедур и документооборота; </a:t>
            </a:r>
            <a:r>
              <a:rPr lang="ru-RU" sz="2000" kern="1200" dirty="0" smtClean="0"/>
              <a:t>внедрение инновационных </a:t>
            </a:r>
            <a:r>
              <a:rPr lang="ru-RU" sz="2000" kern="1200" dirty="0" smtClean="0"/>
              <a:t>ИТ; автоматизация процедур и обмена информацией</a:t>
            </a:r>
            <a:endParaRPr lang="ru-RU" sz="2000" kern="1200" dirty="0" smtClean="0"/>
          </a:p>
          <a:p>
            <a:pPr marL="756000" lvl="1" indent="-457200">
              <a:lnSpc>
                <a:spcPts val="22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2000" kern="1200" dirty="0" smtClean="0"/>
              <a:t>Расширение „единого окна“, возможности „</a:t>
            </a:r>
            <a:r>
              <a:rPr lang="ru-RU" sz="2000" kern="1200" dirty="0" err="1" smtClean="0"/>
              <a:t>туининга</a:t>
            </a:r>
            <a:r>
              <a:rPr lang="ru-RU" sz="2000" kern="1200" dirty="0" smtClean="0"/>
              <a:t>“ с ЕС</a:t>
            </a:r>
          </a:p>
          <a:p>
            <a:pPr marL="756000" lvl="1" indent="-457200">
              <a:lnSpc>
                <a:spcPts val="22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2000" kern="1200" dirty="0" smtClean="0"/>
              <a:t>Комплексное управление </a:t>
            </a:r>
            <a:r>
              <a:rPr lang="ru-RU" sz="2000" kern="1200" dirty="0" smtClean="0"/>
              <a:t>границей (соглашение)</a:t>
            </a:r>
            <a:endParaRPr lang="ru-RU" sz="2000" kern="1200" dirty="0" smtClean="0"/>
          </a:p>
          <a:p>
            <a:pPr marL="756000" lvl="1" indent="-457200">
              <a:lnSpc>
                <a:spcPts val="22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2000" kern="1200" dirty="0" smtClean="0"/>
              <a:t>Внедрение института уполномоченного экономического оператора</a:t>
            </a:r>
          </a:p>
          <a:p>
            <a:pPr marL="756000" lvl="1" indent="-457200">
              <a:lnSpc>
                <a:spcPts val="22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2000" kern="1200" dirty="0" smtClean="0"/>
              <a:t>Улучшение системы профилирования и управления рисками</a:t>
            </a:r>
          </a:p>
          <a:p>
            <a:pPr marL="756000" lvl="1" indent="-457200">
              <a:lnSpc>
                <a:spcPts val="22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2000" kern="1200" dirty="0" smtClean="0"/>
              <a:t>Предварительное уведомление </a:t>
            </a:r>
          </a:p>
          <a:p>
            <a:pPr marL="756000" lvl="1" indent="-457200">
              <a:lnSpc>
                <a:spcPts val="22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2000" kern="1200" dirty="0" smtClean="0"/>
              <a:t>Национальная межведомственная, </a:t>
            </a:r>
            <a:r>
              <a:rPr lang="ru-RU" sz="2000" kern="1200" dirty="0" err="1" smtClean="0"/>
              <a:t>частно</a:t>
            </a:r>
            <a:r>
              <a:rPr lang="ru-RU" sz="2000" kern="1200" dirty="0" smtClean="0"/>
              <a:t>-государственная РГ по </a:t>
            </a:r>
            <a:r>
              <a:rPr lang="ru-RU" sz="2000" kern="1200" dirty="0" err="1" smtClean="0"/>
              <a:t>у.п.т</a:t>
            </a:r>
            <a:r>
              <a:rPr lang="ru-RU" sz="2000" kern="1200" dirty="0" smtClean="0"/>
              <a:t>.</a:t>
            </a:r>
            <a:r>
              <a:rPr lang="ru-RU" sz="2000" kern="1200" dirty="0" smtClean="0"/>
              <a:t>..</a:t>
            </a:r>
            <a:endParaRPr lang="ru-RU" sz="2000" kern="12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bg-BG" sz="2400" b="1" kern="1200" dirty="0" smtClean="0"/>
              <a:t>План исполнения стратегии; управление изменениями</a:t>
            </a:r>
            <a:endParaRPr lang="bg-BG" sz="2400" b="1" kern="12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2" y="548680"/>
            <a:ext cx="9144000" cy="647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3000" b="1" dirty="0" smtClean="0">
                <a:solidFill>
                  <a:srgbClr val="C00000"/>
                </a:solidFill>
                <a:latin typeface="Georgia" pitchFamily="18" charset="0"/>
              </a:rPr>
              <a:t>Стратегия упрощения процедур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270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071" y="620688"/>
            <a:ext cx="887742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4100"/>
              </a:lnSpc>
            </a:pPr>
            <a:r>
              <a:rPr lang="bg-BG" sz="3600" b="1" dirty="0" smtClean="0">
                <a:solidFill>
                  <a:srgbClr val="C00000"/>
                </a:solidFill>
              </a:rPr>
              <a:t>Национальные органы по упрощению процедур </a:t>
            </a:r>
            <a:r>
              <a:rPr lang="bg-BG" sz="3600" b="1" dirty="0" smtClean="0">
                <a:solidFill>
                  <a:srgbClr val="C00000"/>
                </a:solidFill>
              </a:rPr>
              <a:t>торговли и транспорта; рек.№</a:t>
            </a:r>
            <a:r>
              <a:rPr lang="bg-BG" sz="3600" b="1" dirty="0" smtClean="0">
                <a:solidFill>
                  <a:srgbClr val="C00000"/>
                </a:solidFill>
              </a:rPr>
              <a:t>4</a:t>
            </a:r>
            <a:endParaRPr lang="en-GB" sz="3600" b="1" dirty="0" smtClean="0">
              <a:solidFill>
                <a:srgbClr val="C00000"/>
              </a:solidFill>
            </a:endParaRP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700808"/>
            <a:ext cx="8856984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bg-BG" sz="2400" i="1" dirty="0" smtClean="0"/>
              <a:t>Для организованного внедрения мер по у.п.т. </a:t>
            </a:r>
            <a:r>
              <a:rPr lang="bg-BG" sz="2400" i="1" dirty="0" smtClean="0"/>
              <a:t>н</a:t>
            </a:r>
            <a:r>
              <a:rPr lang="bg-BG" sz="2400" i="1" dirty="0" smtClean="0"/>
              <a:t>еобх. национальн</a:t>
            </a:r>
            <a:r>
              <a:rPr lang="ru-RU" sz="2400" i="1" dirty="0" err="1" smtClean="0"/>
              <a:t>ая</a:t>
            </a:r>
            <a:r>
              <a:rPr lang="bg-BG" sz="2400" i="1" dirty="0" smtClean="0"/>
              <a:t> </a:t>
            </a:r>
            <a:r>
              <a:rPr lang="ru-RU" sz="2400" i="1" dirty="0" smtClean="0"/>
              <a:t>рабочая группа </a:t>
            </a:r>
            <a:r>
              <a:rPr lang="bg-BG" sz="2400" i="1" dirty="0" smtClean="0"/>
              <a:t>для </a:t>
            </a:r>
            <a:r>
              <a:rPr lang="bg-BG" sz="2400" i="1" u="sng" dirty="0" smtClean="0"/>
              <a:t>сбалансированного государственно-частного диалога</a:t>
            </a:r>
            <a:r>
              <a:rPr lang="bg-BG" sz="2400" i="1" dirty="0" smtClean="0"/>
              <a:t> по у.п.т. для</a:t>
            </a:r>
            <a:r>
              <a:rPr lang="en-GB" sz="2400" i="1" dirty="0" smtClean="0"/>
              <a:t>:</a:t>
            </a:r>
            <a:r>
              <a:rPr lang="en-US" sz="2400" b="1" i="1" dirty="0" smtClean="0"/>
              <a:t> </a:t>
            </a:r>
          </a:p>
          <a:p>
            <a:pPr marL="193675" lvl="1" indent="-193675">
              <a:lnSpc>
                <a:spcPct val="80000"/>
              </a:lnSpc>
              <a:spcBef>
                <a:spcPts val="600"/>
              </a:spcBef>
            </a:pPr>
            <a:r>
              <a:rPr lang="bg-BG" sz="2100" b="1" i="1" u="sng" dirty="0" smtClean="0"/>
              <a:t>Определения проблем,</a:t>
            </a:r>
            <a:r>
              <a:rPr lang="bg-BG" sz="2100" b="1" i="1" dirty="0" smtClean="0"/>
              <a:t> сдерживающих эффективность торговли</a:t>
            </a:r>
            <a:endParaRPr lang="en-US" sz="2100" dirty="0" smtClean="0"/>
          </a:p>
          <a:p>
            <a:pPr marL="193675" lvl="1" indent="-193675">
              <a:lnSpc>
                <a:spcPct val="80000"/>
              </a:lnSpc>
              <a:spcBef>
                <a:spcPct val="50000"/>
              </a:spcBef>
            </a:pPr>
            <a:r>
              <a:rPr lang="bg-BG" sz="2100" b="1" i="1" u="sng" dirty="0" smtClean="0"/>
              <a:t>Внедрение международных норм, стандартов и рекомендаций</a:t>
            </a:r>
          </a:p>
          <a:p>
            <a:pPr marL="193675" lvl="1" indent="-193675">
              <a:lnSpc>
                <a:spcPct val="80000"/>
              </a:lnSpc>
              <a:spcBef>
                <a:spcPct val="50000"/>
              </a:spcBef>
            </a:pPr>
            <a:r>
              <a:rPr lang="bg-BG" sz="2100" b="1" i="1" u="sng" dirty="0" smtClean="0"/>
              <a:t>Развития мер и проектов</a:t>
            </a:r>
            <a:r>
              <a:rPr lang="bg-BG" sz="2100" b="1" i="1" dirty="0" smtClean="0"/>
              <a:t> </a:t>
            </a:r>
            <a:r>
              <a:rPr lang="bg-BG" sz="2100" b="1" i="1" dirty="0" smtClean="0"/>
              <a:t>по улучшению эффективности торговли (напр. </a:t>
            </a:r>
            <a:r>
              <a:rPr lang="bg-BG" sz="2100" b="1" i="1" dirty="0" smtClean="0"/>
              <a:t>ЕО, вкслад в улучшение законодательства)</a:t>
            </a:r>
            <a:endParaRPr lang="bg-BG" sz="2100" b="1" i="1" dirty="0" smtClean="0"/>
          </a:p>
          <a:p>
            <a:pPr marL="193675" lvl="1" indent="-193675">
              <a:lnSpc>
                <a:spcPct val="80000"/>
              </a:lnSpc>
              <a:spcBef>
                <a:spcPct val="50000"/>
              </a:spcBef>
            </a:pPr>
            <a:r>
              <a:rPr lang="bg-BG" sz="2100" b="1" i="1" dirty="0" smtClean="0"/>
              <a:t>Создания </a:t>
            </a:r>
            <a:r>
              <a:rPr lang="bg-BG" sz="2100" b="1" i="1" dirty="0" smtClean="0"/>
              <a:t>центра </a:t>
            </a:r>
            <a:r>
              <a:rPr lang="bg-BG" sz="2100" b="1" i="1" u="sng" dirty="0" smtClean="0"/>
              <a:t>распространения информации</a:t>
            </a:r>
            <a:r>
              <a:rPr lang="en-US" sz="2100" b="1" i="1" dirty="0" smtClean="0"/>
              <a:t> </a:t>
            </a:r>
            <a:r>
              <a:rPr lang="bg-BG" sz="2100" b="1" i="1" dirty="0" smtClean="0"/>
              <a:t>о наилучшем опыте</a:t>
            </a:r>
            <a:endParaRPr lang="en-US" sz="2100" dirty="0" smtClean="0"/>
          </a:p>
          <a:p>
            <a:pPr marL="193675" lvl="1" indent="-193675">
              <a:lnSpc>
                <a:spcPct val="80000"/>
              </a:lnSpc>
              <a:spcBef>
                <a:spcPct val="50000"/>
              </a:spcBef>
            </a:pPr>
            <a:r>
              <a:rPr lang="bg-BG" sz="2100" b="1" i="1" u="sng" dirty="0" smtClean="0"/>
              <a:t>Участия в международных проектах</a:t>
            </a:r>
            <a:r>
              <a:rPr lang="bg-BG" sz="2100" b="1" i="1" dirty="0" smtClean="0"/>
              <a:t> по</a:t>
            </a:r>
            <a:r>
              <a:rPr lang="en-US" sz="2100" b="1" i="1" dirty="0" smtClean="0"/>
              <a:t> </a:t>
            </a:r>
            <a:r>
              <a:rPr lang="bg-BG" sz="2100" b="1" i="1" dirty="0" smtClean="0"/>
              <a:t>у.п.т.</a:t>
            </a:r>
          </a:p>
          <a:p>
            <a:pPr marL="193675" lvl="1" indent="-193675">
              <a:lnSpc>
                <a:spcPct val="80000"/>
              </a:lnSpc>
              <a:spcBef>
                <a:spcPct val="50000"/>
              </a:spcBef>
            </a:pPr>
            <a:r>
              <a:rPr lang="bg-BG" sz="2100" b="1" i="1" dirty="0" smtClean="0"/>
              <a:t>Поддержания процесса </a:t>
            </a:r>
            <a:r>
              <a:rPr lang="bg-BG" sz="2100" b="1" i="1" u="sng" dirty="0" smtClean="0"/>
              <a:t>переговоров по у.п.т. </a:t>
            </a:r>
            <a:r>
              <a:rPr lang="bg-BG" sz="2100" b="1" i="1" u="sng" dirty="0"/>
              <a:t>в</a:t>
            </a:r>
            <a:r>
              <a:rPr lang="bg-BG" sz="2100" b="1" i="1" u="sng" dirty="0" smtClean="0"/>
              <a:t> ВТО</a:t>
            </a:r>
          </a:p>
          <a:p>
            <a:pPr marL="193675" lvl="1" indent="-193675">
              <a:lnSpc>
                <a:spcPct val="80000"/>
              </a:lnSpc>
              <a:spcBef>
                <a:spcPct val="50000"/>
              </a:spcBef>
            </a:pPr>
            <a:r>
              <a:rPr lang="bg-BG" sz="2100" b="1" i="1" dirty="0" smtClean="0"/>
              <a:t>Подготовки </a:t>
            </a:r>
            <a:r>
              <a:rPr lang="bg-BG" sz="2100" b="1" i="1" u="sng" dirty="0" smtClean="0"/>
              <a:t>национальной стратегии по </a:t>
            </a:r>
            <a:r>
              <a:rPr lang="bg-BG" sz="2100" b="1" i="1" u="sng" dirty="0" smtClean="0"/>
              <a:t>у.п.т.</a:t>
            </a:r>
          </a:p>
          <a:p>
            <a:pPr marL="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bg-BG" sz="2100" dirty="0" smtClean="0"/>
              <a:t>Необх. использовать опыт Межведомственной рабочей группы по проекту ЕО – как национальный орган по у.п.т. </a:t>
            </a:r>
            <a:r>
              <a:rPr lang="bg-BG" sz="2100" dirty="0" smtClean="0"/>
              <a:t>(Рек.4 ЕЭК ООН)</a:t>
            </a:r>
          </a:p>
          <a:p>
            <a:pPr marL="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bg-BG" sz="2100" dirty="0" smtClean="0"/>
              <a:t>+ опыт предыдущей раб. </a:t>
            </a:r>
            <a:r>
              <a:rPr lang="bg-BG" sz="2100" dirty="0"/>
              <a:t>г</a:t>
            </a:r>
            <a:r>
              <a:rPr lang="bg-BG" sz="2100" dirty="0" smtClean="0"/>
              <a:t>руппы у.п.т. в Украине (Е.Емельянова)</a:t>
            </a:r>
            <a:endParaRPr lang="en-GB" sz="2100" dirty="0" smtClean="0"/>
          </a:p>
        </p:txBody>
      </p:sp>
    </p:spTree>
    <p:extLst>
      <p:ext uri="{BB962C8B-B14F-4D97-AF65-F5344CB8AC3E}">
        <p14:creationId xmlns:p14="http://schemas.microsoft.com/office/powerpoint/2010/main" val="5441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700338" y="1693863"/>
            <a:ext cx="45370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400"/>
              <a:t>СПАСИБО!</a:t>
            </a:r>
            <a:r>
              <a:rPr lang="ru-RU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228"/>
          <p:cNvSpPr txBox="1">
            <a:spLocks noChangeArrowheads="1"/>
          </p:cNvSpPr>
          <p:nvPr/>
        </p:nvSpPr>
        <p:spPr bwMode="auto">
          <a:xfrm>
            <a:off x="1116013" y="3141663"/>
            <a:ext cx="727233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МАРИО АПОСТОЛОВ</a:t>
            </a:r>
            <a:r>
              <a:rPr lang="fr-CH" sz="2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fr-CH" sz="2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r>
              <a:rPr lang="ru-RU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Региональный советник, ЕЭК ООН, Отдел торговли</a:t>
            </a:r>
            <a: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Palais des Nations, Room 431</a:t>
            </a:r>
            <a:b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CH-1211 Geneva 10, Switzerland</a:t>
            </a:r>
            <a:b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tel.: +41 22 9171134</a:t>
            </a:r>
            <a:b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fax: +41 22 9170037</a:t>
            </a:r>
            <a:b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r>
              <a:rPr lang="fr-CH" sz="2200" b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e-mail: </a:t>
            </a:r>
            <a:r>
              <a:rPr lang="fr-CH" sz="2200" b="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mario.apostolov@unece.org</a:t>
            </a:r>
            <a:r>
              <a:rPr lang="ru-RU" sz="2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3" y="-34411"/>
            <a:ext cx="10138108" cy="68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3131839" y="3264584"/>
            <a:ext cx="1385447" cy="38488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131839" y="3933054"/>
            <a:ext cx="1330736" cy="288033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6" name="Text Box 15"/>
          <p:cNvSpPr txBox="1">
            <a:spLocks noChangeArrowheads="1"/>
          </p:cNvSpPr>
          <p:nvPr/>
        </p:nvSpPr>
        <p:spPr bwMode="auto">
          <a:xfrm>
            <a:off x="1475656" y="2924944"/>
            <a:ext cx="1161543" cy="54111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200" dirty="0">
                <a:ea typeface="MS PGothic" pitchFamily="34" charset="-128"/>
                <a:cs typeface="Arial Unicode MS" pitchFamily="34" charset="-128"/>
              </a:rPr>
              <a:t>Получатель или импортер</a:t>
            </a:r>
            <a:endParaRPr lang="en-US" sz="12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16407" name="Text Box 14"/>
          <p:cNvSpPr txBox="1">
            <a:spLocks noChangeArrowheads="1"/>
          </p:cNvSpPr>
          <p:nvPr/>
        </p:nvSpPr>
        <p:spPr bwMode="auto">
          <a:xfrm>
            <a:off x="1907704" y="3933056"/>
            <a:ext cx="1170424" cy="55713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400" dirty="0">
                <a:ea typeface="MS PGothic" pitchFamily="34" charset="-128"/>
                <a:cs typeface="Arial Unicode MS" pitchFamily="34" charset="-128"/>
              </a:rPr>
              <a:t>Экспедитор или </a:t>
            </a:r>
            <a:r>
              <a:rPr lang="en-GB" sz="1400" dirty="0">
                <a:ea typeface="MS PGothic" pitchFamily="34" charset="-128"/>
                <a:cs typeface="Arial Unicode MS" pitchFamily="34" charset="-128"/>
              </a:rPr>
              <a:t>3PL</a:t>
            </a:r>
            <a:endParaRPr lang="en-US" sz="14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V="1">
            <a:off x="3440747" y="5974458"/>
            <a:ext cx="1283292" cy="384053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101482" y="2595985"/>
            <a:ext cx="1566862" cy="584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bg-BG" sz="1600" dirty="0" smtClean="0">
                <a:latin typeface="+mn-lt"/>
              </a:rPr>
              <a:t>Регулятивные органы</a:t>
            </a:r>
            <a:endParaRPr lang="en-GB" sz="1600" dirty="0" smtClean="0">
              <a:latin typeface="+mn-lt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V="1">
            <a:off x="4942519" y="2961123"/>
            <a:ext cx="1109651" cy="127370"/>
          </a:xfrm>
          <a:prstGeom prst="line">
            <a:avLst/>
          </a:prstGeom>
          <a:noFill/>
          <a:ln w="7620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 flipV="1">
            <a:off x="4925575" y="3212976"/>
            <a:ext cx="1158593" cy="1523579"/>
          </a:xfrm>
          <a:prstGeom prst="line">
            <a:avLst/>
          </a:prstGeom>
          <a:noFill/>
          <a:ln w="76200">
            <a:solidFill>
              <a:srgbClr val="0070C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412" name="Text Box 14"/>
          <p:cNvSpPr txBox="1">
            <a:spLocks noChangeArrowheads="1"/>
          </p:cNvSpPr>
          <p:nvPr/>
        </p:nvSpPr>
        <p:spPr bwMode="auto">
          <a:xfrm>
            <a:off x="2195736" y="5944918"/>
            <a:ext cx="1234393" cy="82719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200" dirty="0">
                <a:ea typeface="MS PGothic" pitchFamily="34" charset="-128"/>
                <a:cs typeface="Arial Unicode MS" pitchFamily="34" charset="-128"/>
              </a:rPr>
              <a:t>Отправитель, экспортер, получатель, экспедитор</a:t>
            </a:r>
            <a:endParaRPr lang="en-US" sz="12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16416" name="AutoShape 41"/>
          <p:cNvSpPr>
            <a:spLocks noChangeArrowheads="1"/>
          </p:cNvSpPr>
          <p:nvPr/>
        </p:nvSpPr>
        <p:spPr bwMode="auto">
          <a:xfrm>
            <a:off x="5148064" y="5032474"/>
            <a:ext cx="800100" cy="412750"/>
          </a:xfrm>
          <a:prstGeom prst="cube">
            <a:avLst>
              <a:gd name="adj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6418" name="Text Box 42"/>
          <p:cNvSpPr txBox="1">
            <a:spLocks noChangeArrowheads="1"/>
          </p:cNvSpPr>
          <p:nvPr/>
        </p:nvSpPr>
        <p:spPr bwMode="auto">
          <a:xfrm>
            <a:off x="5147419" y="5085184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1600" b="1" dirty="0">
                <a:solidFill>
                  <a:schemeClr val="bg1"/>
                </a:solidFill>
                <a:latin typeface="Tahoma" pitchFamily="34" charset="0"/>
              </a:rPr>
              <a:t>Груз</a:t>
            </a:r>
            <a:endParaRPr lang="en-GB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420" name="Line 88"/>
          <p:cNvSpPr>
            <a:spLocks noChangeShapeType="1"/>
          </p:cNvSpPr>
          <p:nvPr/>
        </p:nvSpPr>
        <p:spPr bwMode="auto">
          <a:xfrm>
            <a:off x="5365238" y="1412776"/>
            <a:ext cx="0" cy="36196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AutoShape 95"/>
          <p:cNvSpPr>
            <a:spLocks noChangeArrowheads="1"/>
          </p:cNvSpPr>
          <p:nvPr/>
        </p:nvSpPr>
        <p:spPr bwMode="auto">
          <a:xfrm rot="4656650">
            <a:off x="4283174" y="56740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78" name="AutoShape 95"/>
          <p:cNvSpPr>
            <a:spLocks noChangeArrowheads="1"/>
          </p:cNvSpPr>
          <p:nvPr/>
        </p:nvSpPr>
        <p:spPr bwMode="auto">
          <a:xfrm rot="4534145">
            <a:off x="4615481" y="526977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79" name="AutoShape 95"/>
          <p:cNvSpPr>
            <a:spLocks noChangeArrowheads="1"/>
          </p:cNvSpPr>
          <p:nvPr/>
        </p:nvSpPr>
        <p:spPr bwMode="auto">
          <a:xfrm rot="4534145">
            <a:off x="4687489" y="555780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0" name="AutoShape 95"/>
          <p:cNvSpPr>
            <a:spLocks noChangeArrowheads="1"/>
          </p:cNvSpPr>
          <p:nvPr/>
        </p:nvSpPr>
        <p:spPr bwMode="auto">
          <a:xfrm rot="4534145">
            <a:off x="4759497" y="584583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1" name="AutoShape 95"/>
          <p:cNvSpPr>
            <a:spLocks noChangeArrowheads="1"/>
          </p:cNvSpPr>
          <p:nvPr/>
        </p:nvSpPr>
        <p:spPr bwMode="auto">
          <a:xfrm rot="4534145">
            <a:off x="4831505" y="613386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2" name="AutoShape 95"/>
          <p:cNvSpPr>
            <a:spLocks noChangeArrowheads="1"/>
          </p:cNvSpPr>
          <p:nvPr/>
        </p:nvSpPr>
        <p:spPr bwMode="auto">
          <a:xfrm rot="4534145">
            <a:off x="4903513" y="642189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1" name="AutoShape 95"/>
          <p:cNvSpPr>
            <a:spLocks noChangeArrowheads="1"/>
          </p:cNvSpPr>
          <p:nvPr/>
        </p:nvSpPr>
        <p:spPr bwMode="auto">
          <a:xfrm rot="5400000">
            <a:off x="4489926" y="199757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2" name="AutoShape 95"/>
          <p:cNvSpPr>
            <a:spLocks noChangeArrowheads="1"/>
          </p:cNvSpPr>
          <p:nvPr/>
        </p:nvSpPr>
        <p:spPr bwMode="auto">
          <a:xfrm rot="5400000">
            <a:off x="4489926" y="228693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3" name="AutoShape 95"/>
          <p:cNvSpPr>
            <a:spLocks noChangeArrowheads="1"/>
          </p:cNvSpPr>
          <p:nvPr/>
        </p:nvSpPr>
        <p:spPr bwMode="auto">
          <a:xfrm rot="5400000">
            <a:off x="4489926" y="257497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7" name="AutoShape 95"/>
          <p:cNvSpPr>
            <a:spLocks noChangeArrowheads="1"/>
          </p:cNvSpPr>
          <p:nvPr/>
        </p:nvSpPr>
        <p:spPr bwMode="auto">
          <a:xfrm rot="5400000">
            <a:off x="4489926" y="286300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49" name="AutoShape 95"/>
          <p:cNvSpPr>
            <a:spLocks noChangeArrowheads="1"/>
          </p:cNvSpPr>
          <p:nvPr/>
        </p:nvSpPr>
        <p:spPr bwMode="auto">
          <a:xfrm rot="5400000">
            <a:off x="4489926" y="315103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0" name="AutoShape 95"/>
          <p:cNvSpPr>
            <a:spLocks noChangeArrowheads="1"/>
          </p:cNvSpPr>
          <p:nvPr/>
        </p:nvSpPr>
        <p:spPr bwMode="auto">
          <a:xfrm rot="5400000">
            <a:off x="4489926" y="343906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1" name="AutoShape 95"/>
          <p:cNvSpPr>
            <a:spLocks noChangeArrowheads="1"/>
          </p:cNvSpPr>
          <p:nvPr/>
        </p:nvSpPr>
        <p:spPr bwMode="auto">
          <a:xfrm rot="5400000">
            <a:off x="4489926" y="372709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2" name="AutoShape 95"/>
          <p:cNvSpPr>
            <a:spLocks noChangeArrowheads="1"/>
          </p:cNvSpPr>
          <p:nvPr/>
        </p:nvSpPr>
        <p:spPr bwMode="auto">
          <a:xfrm rot="5400000">
            <a:off x="4489926" y="401513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3" name="AutoShape 95"/>
          <p:cNvSpPr>
            <a:spLocks noChangeArrowheads="1"/>
          </p:cNvSpPr>
          <p:nvPr/>
        </p:nvSpPr>
        <p:spPr bwMode="auto">
          <a:xfrm rot="5400000">
            <a:off x="4489926" y="430316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4" name="AutoShape 95"/>
          <p:cNvSpPr>
            <a:spLocks noChangeArrowheads="1"/>
          </p:cNvSpPr>
          <p:nvPr/>
        </p:nvSpPr>
        <p:spPr bwMode="auto">
          <a:xfrm rot="5400000">
            <a:off x="4489926" y="4591194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5" name="AutoShape 95"/>
          <p:cNvSpPr>
            <a:spLocks noChangeArrowheads="1"/>
          </p:cNvSpPr>
          <p:nvPr/>
        </p:nvSpPr>
        <p:spPr bwMode="auto">
          <a:xfrm rot="4656650">
            <a:off x="4355182" y="85543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6" name="AutoShape 95"/>
          <p:cNvSpPr>
            <a:spLocks noChangeArrowheads="1"/>
          </p:cNvSpPr>
          <p:nvPr/>
        </p:nvSpPr>
        <p:spPr bwMode="auto">
          <a:xfrm rot="4656650">
            <a:off x="4427190" y="1143470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57" name="AutoShape 95"/>
          <p:cNvSpPr>
            <a:spLocks noChangeArrowheads="1"/>
          </p:cNvSpPr>
          <p:nvPr/>
        </p:nvSpPr>
        <p:spPr bwMode="auto">
          <a:xfrm rot="10800000">
            <a:off x="3923928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4" name="AutoShape 95"/>
          <p:cNvSpPr>
            <a:spLocks noChangeArrowheads="1"/>
          </p:cNvSpPr>
          <p:nvPr/>
        </p:nvSpPr>
        <p:spPr bwMode="auto">
          <a:xfrm rot="10800000">
            <a:off x="3635896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5" name="AutoShape 95"/>
          <p:cNvSpPr>
            <a:spLocks noChangeArrowheads="1"/>
          </p:cNvSpPr>
          <p:nvPr/>
        </p:nvSpPr>
        <p:spPr bwMode="auto">
          <a:xfrm rot="10800000">
            <a:off x="3347864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6" name="AutoShape 95"/>
          <p:cNvSpPr>
            <a:spLocks noChangeArrowheads="1"/>
          </p:cNvSpPr>
          <p:nvPr/>
        </p:nvSpPr>
        <p:spPr bwMode="auto">
          <a:xfrm rot="10800000">
            <a:off x="3059832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7" name="AutoShape 95"/>
          <p:cNvSpPr>
            <a:spLocks noChangeArrowheads="1"/>
          </p:cNvSpPr>
          <p:nvPr/>
        </p:nvSpPr>
        <p:spPr bwMode="auto">
          <a:xfrm rot="10800000">
            <a:off x="2771800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8" name="AutoShape 95"/>
          <p:cNvSpPr>
            <a:spLocks noChangeArrowheads="1"/>
          </p:cNvSpPr>
          <p:nvPr/>
        </p:nvSpPr>
        <p:spPr bwMode="auto">
          <a:xfrm rot="10800000">
            <a:off x="2483768" y="1556793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89" name="AutoShape 95"/>
          <p:cNvSpPr>
            <a:spLocks noChangeArrowheads="1"/>
          </p:cNvSpPr>
          <p:nvPr/>
        </p:nvSpPr>
        <p:spPr bwMode="auto">
          <a:xfrm rot="10800000">
            <a:off x="2195736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0" name="AutoShape 95"/>
          <p:cNvSpPr>
            <a:spLocks noChangeArrowheads="1"/>
          </p:cNvSpPr>
          <p:nvPr/>
        </p:nvSpPr>
        <p:spPr bwMode="auto">
          <a:xfrm rot="10800000">
            <a:off x="1907704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2" name="AutoShape 95"/>
          <p:cNvSpPr>
            <a:spLocks noChangeArrowheads="1"/>
          </p:cNvSpPr>
          <p:nvPr/>
        </p:nvSpPr>
        <p:spPr bwMode="auto">
          <a:xfrm rot="10800000">
            <a:off x="1619672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3" name="AutoShape 95"/>
          <p:cNvSpPr>
            <a:spLocks noChangeArrowheads="1"/>
          </p:cNvSpPr>
          <p:nvPr/>
        </p:nvSpPr>
        <p:spPr bwMode="auto">
          <a:xfrm rot="10800000">
            <a:off x="1331641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6" name="AutoShape 95"/>
          <p:cNvSpPr>
            <a:spLocks noChangeArrowheads="1"/>
          </p:cNvSpPr>
          <p:nvPr/>
        </p:nvSpPr>
        <p:spPr bwMode="auto">
          <a:xfrm rot="8380949">
            <a:off x="6617675" y="275966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7" name="Rounded Rectangle 96"/>
          <p:cNvSpPr>
            <a:spLocks noChangeArrowheads="1"/>
          </p:cNvSpPr>
          <p:nvPr/>
        </p:nvSpPr>
        <p:spPr bwMode="auto">
          <a:xfrm>
            <a:off x="4446073" y="1443506"/>
            <a:ext cx="586467" cy="545333"/>
          </a:xfrm>
          <a:prstGeom prst="roundRect">
            <a:avLst>
              <a:gd name="adj" fmla="val 16667"/>
            </a:avLst>
          </a:prstGeom>
          <a:solidFill>
            <a:srgbClr val="FD5579">
              <a:alpha val="23137"/>
            </a:srgb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200">
              <a:solidFill>
                <a:srgbClr val="FF3300"/>
              </a:solidFill>
            </a:endParaRPr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 rot="10800000">
            <a:off x="1043609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99" name="AutoShape 95"/>
          <p:cNvSpPr>
            <a:spLocks noChangeArrowheads="1"/>
          </p:cNvSpPr>
          <p:nvPr/>
        </p:nvSpPr>
        <p:spPr bwMode="auto">
          <a:xfrm rot="10800000">
            <a:off x="755576" y="1556792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368813" y="1368323"/>
            <a:ext cx="694405" cy="738168"/>
            <a:chOff x="7182644" y="1649844"/>
            <a:chExt cx="1835150" cy="163469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2" name="Rounded Rectangle 2"/>
            <p:cNvSpPr>
              <a:spLocks noChangeArrowheads="1"/>
            </p:cNvSpPr>
            <p:nvPr/>
          </p:nvSpPr>
          <p:spPr bwMode="auto">
            <a:xfrm>
              <a:off x="7182644" y="1649844"/>
              <a:ext cx="1835150" cy="1634693"/>
            </a:xfrm>
            <a:prstGeom prst="roundRect">
              <a:avLst>
                <a:gd name="adj" fmla="val 16667"/>
              </a:avLst>
            </a:prstGeom>
            <a:grpFill/>
            <a:ln w="41275" cmpd="thickThin" algn="ctr">
              <a:solidFill>
                <a:srgbClr val="C00000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200">
                <a:solidFill>
                  <a:srgbClr val="FF3300"/>
                </a:solidFill>
              </a:endParaRPr>
            </a:p>
          </p:txBody>
        </p:sp>
        <p:sp>
          <p:nvSpPr>
            <p:cNvPr id="103" name="Text Box 3"/>
            <p:cNvSpPr txBox="1">
              <a:spLocks noChangeArrowheads="1"/>
            </p:cNvSpPr>
            <p:nvPr/>
          </p:nvSpPr>
          <p:spPr bwMode="auto">
            <a:xfrm rot="16200000">
              <a:off x="7596984" y="2493171"/>
              <a:ext cx="1079501" cy="50323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600" b="1" dirty="0"/>
                <a:t>B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885113" y="2276475"/>
              <a:ext cx="0" cy="93662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Text Box 6"/>
            <p:cNvSpPr txBox="1">
              <a:spLocks noChangeArrowheads="1"/>
            </p:cNvSpPr>
            <p:nvPr/>
          </p:nvSpPr>
          <p:spPr bwMode="auto">
            <a:xfrm>
              <a:off x="7647468" y="1780160"/>
              <a:ext cx="1077912" cy="3603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600" b="1" dirty="0"/>
                <a:t>G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06" name="Line 7"/>
            <p:cNvSpPr>
              <a:spLocks noChangeShapeType="1"/>
            </p:cNvSpPr>
            <p:nvPr/>
          </p:nvSpPr>
          <p:spPr bwMode="auto">
            <a:xfrm>
              <a:off x="7381875" y="2205038"/>
              <a:ext cx="15113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Line 7"/>
            <p:cNvSpPr>
              <a:spLocks noChangeShapeType="1"/>
            </p:cNvSpPr>
            <p:nvPr/>
          </p:nvSpPr>
          <p:spPr bwMode="auto">
            <a:xfrm>
              <a:off x="7380288" y="1844675"/>
              <a:ext cx="15113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8391186" y="2276475"/>
              <a:ext cx="0" cy="9366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453658" y="4861652"/>
            <a:ext cx="694406" cy="599764"/>
            <a:chOff x="7200900" y="3644900"/>
            <a:chExt cx="1835150" cy="2016122"/>
          </a:xfrm>
          <a:solidFill>
            <a:srgbClr val="CCECFF"/>
          </a:solidFill>
        </p:grpSpPr>
        <p:sp>
          <p:nvSpPr>
            <p:cNvPr id="110" name="Rounded Rectangle 24"/>
            <p:cNvSpPr>
              <a:spLocks noChangeArrowheads="1"/>
            </p:cNvSpPr>
            <p:nvPr/>
          </p:nvSpPr>
          <p:spPr bwMode="auto">
            <a:xfrm>
              <a:off x="7200900" y="3716403"/>
              <a:ext cx="1835150" cy="1944619"/>
            </a:xfrm>
            <a:prstGeom prst="roundRect">
              <a:avLst>
                <a:gd name="adj" fmla="val 16667"/>
              </a:avLst>
            </a:prstGeom>
            <a:grpFill/>
            <a:ln w="41275" cmpd="thickThin" algn="ctr">
              <a:solidFill>
                <a:srgbClr val="C00000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200">
                <a:solidFill>
                  <a:srgbClr val="FF3300"/>
                </a:solidFill>
              </a:endParaRPr>
            </a:p>
          </p:txBody>
        </p:sp>
        <p:sp>
          <p:nvSpPr>
            <p:cNvPr id="111" name="Text Box 3"/>
            <p:cNvSpPr txBox="1">
              <a:spLocks noChangeArrowheads="1"/>
            </p:cNvSpPr>
            <p:nvPr/>
          </p:nvSpPr>
          <p:spPr bwMode="auto">
            <a:xfrm rot="16200000">
              <a:off x="7398546" y="4478921"/>
              <a:ext cx="1357206" cy="4013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600" b="1" dirty="0"/>
                <a:t>B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885113" y="4076700"/>
              <a:ext cx="0" cy="9366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auto">
            <a:xfrm>
              <a:off x="7597775" y="3644900"/>
              <a:ext cx="1077913" cy="3587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600" b="1" dirty="0"/>
                <a:t>G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en-GB" sz="600" b="1" dirty="0"/>
                <a:t>G</a:t>
              </a:r>
              <a:r>
                <a:rPr lang="en-GB" sz="600" dirty="0"/>
                <a:t> </a:t>
              </a:r>
            </a:p>
          </p:txBody>
        </p:sp>
        <p:sp>
          <p:nvSpPr>
            <p:cNvPr id="114" name="Line 4"/>
            <p:cNvSpPr>
              <a:spLocks noChangeShapeType="1"/>
            </p:cNvSpPr>
            <p:nvPr/>
          </p:nvSpPr>
          <p:spPr bwMode="auto">
            <a:xfrm>
              <a:off x="7524750" y="4148138"/>
              <a:ext cx="287338" cy="8636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Line 7"/>
            <p:cNvSpPr>
              <a:spLocks noChangeShapeType="1"/>
            </p:cNvSpPr>
            <p:nvPr/>
          </p:nvSpPr>
          <p:spPr bwMode="auto">
            <a:xfrm>
              <a:off x="7308850" y="4003675"/>
              <a:ext cx="15113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7308850" y="3644900"/>
              <a:ext cx="1511300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4"/>
            <p:cNvSpPr>
              <a:spLocks noChangeShapeType="1"/>
            </p:cNvSpPr>
            <p:nvPr/>
          </p:nvSpPr>
          <p:spPr bwMode="auto">
            <a:xfrm flipV="1">
              <a:off x="8388350" y="4075113"/>
              <a:ext cx="0" cy="936625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Line 4"/>
            <p:cNvSpPr>
              <a:spLocks noChangeShapeType="1"/>
            </p:cNvSpPr>
            <p:nvPr/>
          </p:nvSpPr>
          <p:spPr bwMode="auto">
            <a:xfrm flipH="1">
              <a:off x="8459788" y="4148138"/>
              <a:ext cx="215900" cy="8636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7667625" y="5083175"/>
              <a:ext cx="1077913" cy="36036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600" b="1" dirty="0"/>
                <a:t>B</a:t>
              </a:r>
              <a:r>
                <a:rPr lang="bg-BG" sz="600" b="1" dirty="0"/>
                <a:t> </a:t>
              </a:r>
              <a:r>
                <a:rPr lang="en-GB" sz="600" b="1" dirty="0"/>
                <a:t>2</a:t>
              </a:r>
              <a:r>
                <a:rPr lang="bg-BG" sz="600" b="1" dirty="0"/>
                <a:t> </a:t>
              </a:r>
              <a:r>
                <a:rPr lang="fr-CH" sz="600" b="1" dirty="0"/>
                <a:t>B</a:t>
              </a:r>
              <a:r>
                <a:rPr lang="en-GB" sz="600" dirty="0"/>
                <a:t> </a:t>
              </a:r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7308850" y="5516563"/>
              <a:ext cx="1582738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Line 7"/>
            <p:cNvSpPr>
              <a:spLocks noChangeShapeType="1"/>
            </p:cNvSpPr>
            <p:nvPr/>
          </p:nvSpPr>
          <p:spPr bwMode="auto">
            <a:xfrm flipV="1">
              <a:off x="7308849" y="5132694"/>
              <a:ext cx="1584325" cy="15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2" name="AutoShape 95"/>
          <p:cNvSpPr>
            <a:spLocks noChangeArrowheads="1"/>
          </p:cNvSpPr>
          <p:nvPr/>
        </p:nvSpPr>
        <p:spPr bwMode="auto">
          <a:xfrm rot="8380949">
            <a:off x="6391014" y="452205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3" name="AutoShape 95"/>
          <p:cNvSpPr>
            <a:spLocks noChangeArrowheads="1"/>
          </p:cNvSpPr>
          <p:nvPr/>
        </p:nvSpPr>
        <p:spPr bwMode="auto">
          <a:xfrm rot="8380949">
            <a:off x="6151518" y="654205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4" name="AutoShape 95"/>
          <p:cNvSpPr>
            <a:spLocks noChangeArrowheads="1"/>
          </p:cNvSpPr>
          <p:nvPr/>
        </p:nvSpPr>
        <p:spPr bwMode="auto">
          <a:xfrm rot="8380949">
            <a:off x="5933216" y="84931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5" name="AutoShape 95"/>
          <p:cNvSpPr>
            <a:spLocks noChangeArrowheads="1"/>
          </p:cNvSpPr>
          <p:nvPr/>
        </p:nvSpPr>
        <p:spPr bwMode="auto">
          <a:xfrm rot="8380949">
            <a:off x="5717192" y="1024083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6" name="AutoShape 95"/>
          <p:cNvSpPr>
            <a:spLocks noChangeArrowheads="1"/>
          </p:cNvSpPr>
          <p:nvPr/>
        </p:nvSpPr>
        <p:spPr bwMode="auto">
          <a:xfrm rot="8380949">
            <a:off x="5501168" y="1209358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27" name="AutoShape 95"/>
          <p:cNvSpPr>
            <a:spLocks noChangeArrowheads="1"/>
          </p:cNvSpPr>
          <p:nvPr/>
        </p:nvSpPr>
        <p:spPr bwMode="auto">
          <a:xfrm rot="8380949">
            <a:off x="5285144" y="1384123"/>
            <a:ext cx="468227" cy="304079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6414" name="AutoShape 41"/>
          <p:cNvSpPr>
            <a:spLocks noChangeArrowheads="1"/>
          </p:cNvSpPr>
          <p:nvPr/>
        </p:nvSpPr>
        <p:spPr bwMode="auto">
          <a:xfrm>
            <a:off x="4932040" y="1000026"/>
            <a:ext cx="801687" cy="412750"/>
          </a:xfrm>
          <a:prstGeom prst="cube">
            <a:avLst>
              <a:gd name="adj" fmla="val 2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Verdana" pitchFamily="34" charset="0"/>
            </a:endParaRPr>
          </a:p>
        </p:txBody>
      </p:sp>
      <p:sp>
        <p:nvSpPr>
          <p:cNvPr id="16415" name="Text Box 42"/>
          <p:cNvSpPr txBox="1">
            <a:spLocks noChangeArrowheads="1"/>
          </p:cNvSpPr>
          <p:nvPr/>
        </p:nvSpPr>
        <p:spPr bwMode="auto">
          <a:xfrm>
            <a:off x="5004991" y="1074639"/>
            <a:ext cx="719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1600" b="1" dirty="0">
                <a:solidFill>
                  <a:schemeClr val="bg1"/>
                </a:solidFill>
                <a:latin typeface="Tahoma" pitchFamily="34" charset="0"/>
              </a:rPr>
              <a:t>Груз</a:t>
            </a:r>
            <a:endParaRPr lang="en-GB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5032540" y="1466852"/>
            <a:ext cx="853461" cy="270556"/>
          </a:xfrm>
          <a:prstGeom prst="line">
            <a:avLst/>
          </a:prstGeom>
          <a:noFill/>
          <a:ln w="7620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5" name="Text Box 14"/>
          <p:cNvSpPr txBox="1">
            <a:spLocks noChangeArrowheads="1"/>
          </p:cNvSpPr>
          <p:nvPr/>
        </p:nvSpPr>
        <p:spPr bwMode="auto">
          <a:xfrm>
            <a:off x="5886003" y="1196297"/>
            <a:ext cx="1134269" cy="54111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g-BG" sz="1200" dirty="0">
                <a:ea typeface="MS PGothic" pitchFamily="34" charset="-128"/>
                <a:cs typeface="Arial Unicode MS" pitchFamily="34" charset="-128"/>
              </a:rPr>
              <a:t>Отправитель или экспортер</a:t>
            </a:r>
            <a:endParaRPr lang="en-US" sz="1200" dirty="0">
              <a:ea typeface="MS PGothic" pitchFamily="34" charset="-128"/>
              <a:cs typeface="Arial Unicode MS" pitchFamily="34" charset="-128"/>
            </a:endParaRPr>
          </a:p>
        </p:txBody>
      </p:sp>
      <p:sp>
        <p:nvSpPr>
          <p:cNvPr id="130" name="Text Box 13"/>
          <p:cNvSpPr txBox="1">
            <a:spLocks noChangeArrowheads="1"/>
          </p:cNvSpPr>
          <p:nvPr/>
        </p:nvSpPr>
        <p:spPr bwMode="auto">
          <a:xfrm>
            <a:off x="2195736" y="961760"/>
            <a:ext cx="6336704" cy="2395232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bg-BG" sz="2400" b="1" dirty="0" smtClean="0">
                <a:latin typeface="Arial" pitchFamily="34" charset="0"/>
              </a:rPr>
              <a:t>Национальное единое окно</a:t>
            </a:r>
            <a:endParaRPr lang="en-US" sz="24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1" name="Rounded Rectangle 130"/>
          <p:cNvSpPr>
            <a:spLocks noChangeArrowheads="1"/>
          </p:cNvSpPr>
          <p:nvPr/>
        </p:nvSpPr>
        <p:spPr bwMode="auto">
          <a:xfrm>
            <a:off x="4598474" y="4971900"/>
            <a:ext cx="344046" cy="296030"/>
          </a:xfrm>
          <a:prstGeom prst="roundRect">
            <a:avLst>
              <a:gd name="adj" fmla="val 16667"/>
            </a:avLst>
          </a:prstGeom>
          <a:solidFill>
            <a:srgbClr val="CCECFF">
              <a:alpha val="49000"/>
            </a:srgbClr>
          </a:solidFill>
          <a:ln w="190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200">
              <a:solidFill>
                <a:srgbClr val="FF3300"/>
              </a:solidFill>
            </a:endParaRPr>
          </a:p>
        </p:txBody>
      </p:sp>
      <p:sp>
        <p:nvSpPr>
          <p:cNvPr id="132" name="Text Box 13"/>
          <p:cNvSpPr txBox="1">
            <a:spLocks noChangeArrowheads="1"/>
          </p:cNvSpPr>
          <p:nvPr/>
        </p:nvSpPr>
        <p:spPr bwMode="auto">
          <a:xfrm>
            <a:off x="3309645" y="3825219"/>
            <a:ext cx="5834355" cy="1043941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bg-BG" sz="2000" b="1" dirty="0" smtClean="0">
                <a:latin typeface="Arial" pitchFamily="34" charset="0"/>
              </a:rPr>
              <a:t>Единое окно на морском секторе</a:t>
            </a:r>
            <a:endParaRPr lang="en-US" sz="20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" name="Text Box 11"/>
          <p:cNvSpPr txBox="1">
            <a:spLocks noChangeArrowheads="1"/>
          </p:cNvSpPr>
          <p:nvPr/>
        </p:nvSpPr>
        <p:spPr bwMode="auto">
          <a:xfrm>
            <a:off x="7109594" y="116632"/>
            <a:ext cx="1566862" cy="107721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bg-BG" sz="1600" dirty="0" smtClean="0">
                <a:latin typeface="+mn-lt"/>
              </a:rPr>
              <a:t>Системы меж-организацион-ного обмена информацией</a:t>
            </a:r>
            <a:endParaRPr lang="en-GB" sz="1600" dirty="0" smtClean="0">
              <a:latin typeface="+mn-lt"/>
            </a:endParaRPr>
          </a:p>
        </p:txBody>
      </p:sp>
      <p:sp>
        <p:nvSpPr>
          <p:cNvPr id="16413" name="Text Box 13"/>
          <p:cNvSpPr txBox="1">
            <a:spLocks noChangeArrowheads="1"/>
          </p:cNvSpPr>
          <p:nvPr/>
        </p:nvSpPr>
        <p:spPr bwMode="auto">
          <a:xfrm>
            <a:off x="3309645" y="4941168"/>
            <a:ext cx="1910427" cy="622477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bg-BG" sz="1800" b="1" dirty="0" smtClean="0">
                <a:latin typeface="Arial" pitchFamily="34" charset="0"/>
              </a:rPr>
              <a:t>Портовое сообщество</a:t>
            </a:r>
            <a:r>
              <a:rPr lang="en-GB" sz="1800" b="1" dirty="0" smtClean="0">
                <a:latin typeface="Arial" pitchFamily="34" charset="0"/>
                <a:ea typeface="MS PGothic" pitchFamily="34" charset="-128"/>
              </a:rPr>
              <a:t> </a:t>
            </a:r>
            <a:endParaRPr lang="en-US" sz="1800" b="1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3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6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11" name="Straight Arrow Connector 230"/>
          <p:cNvCxnSpPr>
            <a:cxnSpLocks noChangeShapeType="1"/>
            <a:stCxn id="26645" idx="1"/>
          </p:cNvCxnSpPr>
          <p:nvPr/>
        </p:nvCxnSpPr>
        <p:spPr bwMode="auto">
          <a:xfrm flipH="1">
            <a:off x="5584826" y="3969544"/>
            <a:ext cx="500062" cy="18970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9" name="Straight Arrow Connector 221"/>
          <p:cNvCxnSpPr>
            <a:cxnSpLocks noChangeShapeType="1"/>
            <a:stCxn id="26645" idx="1"/>
          </p:cNvCxnSpPr>
          <p:nvPr/>
        </p:nvCxnSpPr>
        <p:spPr bwMode="auto">
          <a:xfrm flipH="1" flipV="1">
            <a:off x="5484814" y="2611438"/>
            <a:ext cx="600074" cy="135810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-17463" y="620713"/>
            <a:ext cx="9036051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g-BG" sz="4000" b="1" smtClean="0">
                <a:solidFill>
                  <a:srgbClr val="CC0000"/>
                </a:solidFill>
                <a:latin typeface="Georgia" pitchFamily="18" charset="0"/>
              </a:rPr>
              <a:t>Система обслуживания порта</a:t>
            </a:r>
            <a:endParaRPr lang="en-GB" sz="4000" b="1" smtClean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26627" name="Picture 2" descr="C:\Program Files\Microsoft Office\MEDIA\CAGCAT10\j029202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455612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643438" y="1866900"/>
            <a:ext cx="122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экспедитор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29" name="Picture 4" descr="C:\Users\Apostolov\AppData\Local\Microsoft\Windows\Temporary Internet Files\Content.IE5\MB1WEHTK\MC9000708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9413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4716463" y="3881438"/>
            <a:ext cx="1150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импортер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31" name="Picture 6" descr="C:\Users\Apostolov\AppData\Local\Microsoft\Windows\Temporary Internet Files\Content.IE5\760Z7CNJ\MC9003119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55938"/>
            <a:ext cx="84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4716463" y="278130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перевозчик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7499350" y="5467350"/>
            <a:ext cx="1068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грузовик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810250"/>
            <a:ext cx="9017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10" descr="C:\Users\Apostolov\AppData\Local\Microsoft\Windows\Temporary Internet Files\Content.IE5\64NM1Q4M\MC90014981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10250"/>
            <a:ext cx="10080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6103938" y="5467350"/>
            <a:ext cx="1209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погрузчик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37" name="Picture 11" descr="C:\Users\Apostolov\AppData\Local\Microsoft\Windows\Temporary Internet Files\Content.IE5\64NM1Q4M\MC90027732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53113"/>
            <a:ext cx="10080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20"/>
          <p:cNvSpPr txBox="1">
            <a:spLocks noChangeArrowheads="1"/>
          </p:cNvSpPr>
          <p:nvPr/>
        </p:nvSpPr>
        <p:spPr bwMode="auto">
          <a:xfrm>
            <a:off x="5076825" y="5467350"/>
            <a:ext cx="815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ж. д.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39" name="Rectangle 4"/>
          <p:cNvSpPr>
            <a:spLocks noChangeArrowheads="1"/>
          </p:cNvSpPr>
          <p:nvPr/>
        </p:nvSpPr>
        <p:spPr bwMode="auto">
          <a:xfrm>
            <a:off x="6011863" y="1268413"/>
            <a:ext cx="1201737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g-BG"/>
              <a:t>К</a:t>
            </a:r>
            <a:endParaRPr lang="en-GB"/>
          </a:p>
        </p:txBody>
      </p:sp>
      <p:pic>
        <p:nvPicPr>
          <p:cNvPr id="26640" name="Picture 5" descr="C:\Users\Apostolov\AppData\Local\Microsoft\Windows\Temporary Internet Files\Content.IE5\H7V2J2AH\MC9002404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133600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TextBox 24"/>
          <p:cNvSpPr txBox="1">
            <a:spLocks noChangeArrowheads="1"/>
          </p:cNvSpPr>
          <p:nvPr/>
        </p:nvSpPr>
        <p:spPr bwMode="auto">
          <a:xfrm>
            <a:off x="8027988" y="172243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таможня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42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060575"/>
            <a:ext cx="8651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3" name="Rectangle 4"/>
          <p:cNvSpPr>
            <a:spLocks noChangeArrowheads="1"/>
          </p:cNvSpPr>
          <p:nvPr/>
        </p:nvSpPr>
        <p:spPr bwMode="auto">
          <a:xfrm>
            <a:off x="1498600" y="1268413"/>
            <a:ext cx="1201738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g-BG"/>
              <a:t>ОТ</a:t>
            </a:r>
            <a:endParaRPr lang="en-GB"/>
          </a:p>
        </p:txBody>
      </p:sp>
      <p:sp>
        <p:nvSpPr>
          <p:cNvPr id="26644" name="TextBox 28"/>
          <p:cNvSpPr txBox="1">
            <a:spLocks noChangeArrowheads="1"/>
          </p:cNvSpPr>
          <p:nvPr/>
        </p:nvSpPr>
        <p:spPr bwMode="auto">
          <a:xfrm>
            <a:off x="6299200" y="1700213"/>
            <a:ext cx="1225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терминал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5" name="Rectangle 4"/>
          <p:cNvSpPr>
            <a:spLocks noChangeArrowheads="1"/>
          </p:cNvSpPr>
          <p:nvPr/>
        </p:nvSpPr>
        <p:spPr bwMode="auto">
          <a:xfrm>
            <a:off x="6084888" y="3677156"/>
            <a:ext cx="1273175" cy="584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sz="3200" dirty="0">
                <a:solidFill>
                  <a:srgbClr val="FFFFFF"/>
                </a:solidFill>
              </a:rPr>
              <a:t>СОП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6646" name="TextBox 33"/>
          <p:cNvSpPr txBox="1">
            <a:spLocks noChangeArrowheads="1"/>
          </p:cNvSpPr>
          <p:nvPr/>
        </p:nvSpPr>
        <p:spPr bwMode="auto">
          <a:xfrm>
            <a:off x="1666875" y="2060575"/>
            <a:ext cx="1104900" cy="338138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терминал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2778" y="3652233"/>
            <a:ext cx="2010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1600" dirty="0"/>
              <a:t>регулятивные органы по</a:t>
            </a:r>
            <a:r>
              <a:rPr lang="fr-CH" sz="1600" dirty="0"/>
              <a:t>: </a:t>
            </a:r>
          </a:p>
          <a:p>
            <a:pPr marL="285750" indent="-195263" algn="l">
              <a:buFontTx/>
              <a:buChar char="-"/>
              <a:defRPr/>
            </a:pPr>
            <a:r>
              <a:rPr lang="bg-BG" sz="1600" dirty="0"/>
              <a:t>з</a:t>
            </a:r>
            <a:r>
              <a:rPr lang="bg-BG" sz="1600" dirty="0" smtClean="0"/>
              <a:t>др</a:t>
            </a:r>
            <a:r>
              <a:rPr lang="ru-RU" sz="1600" dirty="0" err="1" smtClean="0"/>
              <a:t>авоохр</a:t>
            </a:r>
            <a:r>
              <a:rPr lang="ru-RU" sz="1600" dirty="0" smtClean="0"/>
              <a:t>.</a:t>
            </a:r>
            <a:endParaRPr lang="fr-CH" sz="1600" dirty="0"/>
          </a:p>
          <a:p>
            <a:pPr marL="285750" indent="-195263" algn="l">
              <a:buFontTx/>
              <a:buChar char="-"/>
              <a:defRPr/>
            </a:pPr>
            <a:r>
              <a:rPr lang="bg-BG" sz="1600" dirty="0"/>
              <a:t>сельхоз</a:t>
            </a:r>
            <a:endParaRPr lang="fr-CH" sz="1600" dirty="0"/>
          </a:p>
          <a:p>
            <a:pPr marL="285750" indent="-195263" algn="l">
              <a:buFontTx/>
              <a:buChar char="-"/>
              <a:defRPr/>
            </a:pPr>
            <a:r>
              <a:rPr lang="bg-BG" sz="1600" dirty="0"/>
              <a:t>техническим стандартам</a:t>
            </a:r>
            <a:endParaRPr lang="en-GB" sz="1600" dirty="0"/>
          </a:p>
        </p:txBody>
      </p:sp>
      <p:sp>
        <p:nvSpPr>
          <p:cNvPr id="26648" name="TextBox 38"/>
          <p:cNvSpPr txBox="1">
            <a:spLocks noChangeArrowheads="1"/>
          </p:cNvSpPr>
          <p:nvPr/>
        </p:nvSpPr>
        <p:spPr bwMode="auto">
          <a:xfrm>
            <a:off x="1908175" y="6259513"/>
            <a:ext cx="792163" cy="338137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склад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9" name="TextBox 33"/>
          <p:cNvSpPr txBox="1">
            <a:spLocks noChangeArrowheads="1"/>
          </p:cNvSpPr>
          <p:nvPr/>
        </p:nvSpPr>
        <p:spPr bwMode="auto">
          <a:xfrm>
            <a:off x="3203575" y="2513013"/>
            <a:ext cx="1008063" cy="339725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таможня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0" name="TextBox 33"/>
          <p:cNvSpPr txBox="1">
            <a:spLocks noChangeArrowheads="1"/>
          </p:cNvSpPr>
          <p:nvPr/>
        </p:nvSpPr>
        <p:spPr bwMode="auto">
          <a:xfrm>
            <a:off x="3457575" y="3276600"/>
            <a:ext cx="1185863" cy="584200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служба здравоохр.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1" name="TextBox 33"/>
          <p:cNvSpPr txBox="1">
            <a:spLocks noChangeArrowheads="1"/>
          </p:cNvSpPr>
          <p:nvPr/>
        </p:nvSpPr>
        <p:spPr bwMode="auto">
          <a:xfrm>
            <a:off x="3517900" y="4098925"/>
            <a:ext cx="982663" cy="338138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сельхоз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2" name="TextBox 33"/>
          <p:cNvSpPr txBox="1">
            <a:spLocks noChangeArrowheads="1"/>
          </p:cNvSpPr>
          <p:nvPr/>
        </p:nvSpPr>
        <p:spPr bwMode="auto">
          <a:xfrm>
            <a:off x="34925" y="2565400"/>
            <a:ext cx="1295400" cy="338138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экспедитор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3" name="TextBox 33"/>
          <p:cNvSpPr txBox="1">
            <a:spLocks noChangeArrowheads="1"/>
          </p:cNvSpPr>
          <p:nvPr/>
        </p:nvSpPr>
        <p:spPr bwMode="auto">
          <a:xfrm>
            <a:off x="3275013" y="5610225"/>
            <a:ext cx="1296987" cy="339725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перевозчик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4" name="TextBox 33"/>
          <p:cNvSpPr txBox="1">
            <a:spLocks noChangeArrowheads="1"/>
          </p:cNvSpPr>
          <p:nvPr/>
        </p:nvSpPr>
        <p:spPr bwMode="auto">
          <a:xfrm>
            <a:off x="0" y="3500438"/>
            <a:ext cx="1042988" cy="585787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погруз-чик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5" name="TextBox 33"/>
          <p:cNvSpPr txBox="1">
            <a:spLocks noChangeArrowheads="1"/>
          </p:cNvSpPr>
          <p:nvPr/>
        </p:nvSpPr>
        <p:spPr bwMode="auto">
          <a:xfrm>
            <a:off x="-107950" y="4572000"/>
            <a:ext cx="1187450" cy="584200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8900" defTabSz="990600"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 defTabSz="99060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 defTabSz="990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 defTabSz="990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 defTabSz="990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грузоот-правитель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6" name="TextBox 33"/>
          <p:cNvSpPr txBox="1">
            <a:spLocks noChangeArrowheads="1"/>
          </p:cNvSpPr>
          <p:nvPr/>
        </p:nvSpPr>
        <p:spPr bwMode="auto">
          <a:xfrm>
            <a:off x="107950" y="5508625"/>
            <a:ext cx="1150938" cy="584200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грузопо-лучатель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7" name="TextBox 33"/>
          <p:cNvSpPr txBox="1">
            <a:spLocks noChangeArrowheads="1"/>
          </p:cNvSpPr>
          <p:nvPr/>
        </p:nvSpPr>
        <p:spPr bwMode="auto">
          <a:xfrm>
            <a:off x="3444875" y="4572000"/>
            <a:ext cx="1198563" cy="585788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портовые власти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26658" name="Straight Arrow Connector 3"/>
          <p:cNvCxnSpPr>
            <a:cxnSpLocks noChangeShapeType="1"/>
            <a:stCxn id="26652" idx="3"/>
          </p:cNvCxnSpPr>
          <p:nvPr/>
        </p:nvCxnSpPr>
        <p:spPr bwMode="auto">
          <a:xfrm>
            <a:off x="1330325" y="2733675"/>
            <a:ext cx="1774825" cy="264001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9" name="Straight Arrow Connector 5"/>
          <p:cNvCxnSpPr>
            <a:cxnSpLocks noChangeShapeType="1"/>
          </p:cNvCxnSpPr>
          <p:nvPr/>
        </p:nvCxnSpPr>
        <p:spPr bwMode="auto">
          <a:xfrm flipH="1" flipV="1">
            <a:off x="1339850" y="3005138"/>
            <a:ext cx="1863725" cy="2224087"/>
          </a:xfrm>
          <a:prstGeom prst="straightConnector1">
            <a:avLst/>
          </a:prstGeom>
          <a:noFill/>
          <a:ln w="25400" algn="ctr">
            <a:solidFill>
              <a:srgbClr val="FF0000">
                <a:alpha val="0"/>
              </a:srgb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0" name="Straight Arrow Connector 9"/>
          <p:cNvCxnSpPr>
            <a:cxnSpLocks noChangeShapeType="1"/>
            <a:stCxn id="26652" idx="3"/>
          </p:cNvCxnSpPr>
          <p:nvPr/>
        </p:nvCxnSpPr>
        <p:spPr bwMode="auto">
          <a:xfrm flipV="1">
            <a:off x="1330325" y="2565400"/>
            <a:ext cx="190500" cy="168275"/>
          </a:xfrm>
          <a:prstGeom prst="straightConnector1">
            <a:avLst/>
          </a:prstGeom>
          <a:noFill/>
          <a:ln w="9525" algn="ctr">
            <a:solidFill>
              <a:srgbClr val="FF0000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1" name="Straight Arrow Connector 13"/>
          <p:cNvCxnSpPr>
            <a:cxnSpLocks noChangeShapeType="1"/>
            <a:stCxn id="26652" idx="3"/>
            <a:endCxn id="26646" idx="2"/>
          </p:cNvCxnSpPr>
          <p:nvPr/>
        </p:nvCxnSpPr>
        <p:spPr bwMode="auto">
          <a:xfrm flipV="1">
            <a:off x="1330325" y="2398713"/>
            <a:ext cx="889000" cy="3349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2" name="Straight Arrow Connector 56"/>
          <p:cNvCxnSpPr>
            <a:cxnSpLocks noChangeShapeType="1"/>
            <a:stCxn id="26654" idx="3"/>
            <a:endCxn id="26646" idx="2"/>
          </p:cNvCxnSpPr>
          <p:nvPr/>
        </p:nvCxnSpPr>
        <p:spPr bwMode="auto">
          <a:xfrm flipV="1">
            <a:off x="1042988" y="2398713"/>
            <a:ext cx="1176337" cy="13954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3" name="Straight Arrow Connector 59"/>
          <p:cNvCxnSpPr>
            <a:cxnSpLocks noChangeShapeType="1"/>
            <a:stCxn id="26655" idx="3"/>
            <a:endCxn id="26646" idx="2"/>
          </p:cNvCxnSpPr>
          <p:nvPr/>
        </p:nvCxnSpPr>
        <p:spPr bwMode="auto">
          <a:xfrm flipV="1">
            <a:off x="1079500" y="2398713"/>
            <a:ext cx="1139825" cy="24653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4" name="Straight Arrow Connector 65"/>
          <p:cNvCxnSpPr>
            <a:cxnSpLocks noChangeShapeType="1"/>
            <a:stCxn id="26656" idx="3"/>
            <a:endCxn id="26646" idx="2"/>
          </p:cNvCxnSpPr>
          <p:nvPr/>
        </p:nvCxnSpPr>
        <p:spPr bwMode="auto">
          <a:xfrm flipV="1">
            <a:off x="1258888" y="2398713"/>
            <a:ext cx="960437" cy="34020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5" name="Straight Arrow Connector 68"/>
          <p:cNvCxnSpPr>
            <a:cxnSpLocks noChangeShapeType="1"/>
            <a:stCxn id="26648" idx="0"/>
            <a:endCxn id="26646" idx="2"/>
          </p:cNvCxnSpPr>
          <p:nvPr/>
        </p:nvCxnSpPr>
        <p:spPr bwMode="auto">
          <a:xfrm flipH="1" flipV="1">
            <a:off x="2219325" y="2398713"/>
            <a:ext cx="84138" cy="386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6" name="Straight Arrow Connector 71"/>
          <p:cNvCxnSpPr>
            <a:cxnSpLocks noChangeShapeType="1"/>
            <a:stCxn id="26653" idx="1"/>
            <a:endCxn id="26646" idx="2"/>
          </p:cNvCxnSpPr>
          <p:nvPr/>
        </p:nvCxnSpPr>
        <p:spPr bwMode="auto">
          <a:xfrm flipH="1" flipV="1">
            <a:off x="2219325" y="2398713"/>
            <a:ext cx="1055688" cy="33813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7" name="Straight Arrow Connector 74"/>
          <p:cNvCxnSpPr>
            <a:cxnSpLocks noChangeShapeType="1"/>
            <a:stCxn id="26657" idx="1"/>
            <a:endCxn id="26646" idx="2"/>
          </p:cNvCxnSpPr>
          <p:nvPr/>
        </p:nvCxnSpPr>
        <p:spPr bwMode="auto">
          <a:xfrm flipH="1" flipV="1">
            <a:off x="2219325" y="2398713"/>
            <a:ext cx="1225550" cy="24653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8" name="Straight Arrow Connector 77"/>
          <p:cNvCxnSpPr>
            <a:cxnSpLocks noChangeShapeType="1"/>
            <a:stCxn id="26651" idx="1"/>
            <a:endCxn id="26646" idx="2"/>
          </p:cNvCxnSpPr>
          <p:nvPr/>
        </p:nvCxnSpPr>
        <p:spPr bwMode="auto">
          <a:xfrm flipH="1" flipV="1">
            <a:off x="2219325" y="2398713"/>
            <a:ext cx="1298575" cy="18700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9" name="Straight Arrow Connector 80"/>
          <p:cNvCxnSpPr>
            <a:cxnSpLocks noChangeShapeType="1"/>
            <a:stCxn id="26650" idx="1"/>
            <a:endCxn id="26646" idx="2"/>
          </p:cNvCxnSpPr>
          <p:nvPr/>
        </p:nvCxnSpPr>
        <p:spPr bwMode="auto">
          <a:xfrm flipH="1" flipV="1">
            <a:off x="2219325" y="2398713"/>
            <a:ext cx="1238250" cy="11699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0" name="Straight Arrow Connector 83"/>
          <p:cNvCxnSpPr>
            <a:cxnSpLocks noChangeShapeType="1"/>
            <a:stCxn id="26649" idx="1"/>
            <a:endCxn id="26646" idx="2"/>
          </p:cNvCxnSpPr>
          <p:nvPr/>
        </p:nvCxnSpPr>
        <p:spPr bwMode="auto">
          <a:xfrm flipH="1" flipV="1">
            <a:off x="2219325" y="2398713"/>
            <a:ext cx="984250" cy="2841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1" name="Straight Arrow Connector 87"/>
          <p:cNvCxnSpPr>
            <a:cxnSpLocks noChangeShapeType="1"/>
            <a:stCxn id="26652" idx="3"/>
            <a:endCxn id="26649" idx="1"/>
          </p:cNvCxnSpPr>
          <p:nvPr/>
        </p:nvCxnSpPr>
        <p:spPr bwMode="auto">
          <a:xfrm flipV="1">
            <a:off x="1330325" y="2682875"/>
            <a:ext cx="1873250" cy="5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2" name="Straight Arrow Connector 91"/>
          <p:cNvCxnSpPr>
            <a:cxnSpLocks noChangeShapeType="1"/>
            <a:stCxn id="26652" idx="3"/>
            <a:endCxn id="26650" idx="1"/>
          </p:cNvCxnSpPr>
          <p:nvPr/>
        </p:nvCxnSpPr>
        <p:spPr bwMode="auto">
          <a:xfrm>
            <a:off x="1330325" y="2733675"/>
            <a:ext cx="2127250" cy="8350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3" name="Straight Arrow Connector 95"/>
          <p:cNvCxnSpPr>
            <a:cxnSpLocks noChangeShapeType="1"/>
            <a:stCxn id="26652" idx="3"/>
            <a:endCxn id="26657" idx="1"/>
          </p:cNvCxnSpPr>
          <p:nvPr/>
        </p:nvCxnSpPr>
        <p:spPr bwMode="auto">
          <a:xfrm>
            <a:off x="1330325" y="2733675"/>
            <a:ext cx="2114550" cy="21304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4" name="Straight Arrow Connector 98"/>
          <p:cNvCxnSpPr>
            <a:cxnSpLocks noChangeShapeType="1"/>
            <a:stCxn id="26652" idx="3"/>
            <a:endCxn id="26653" idx="1"/>
          </p:cNvCxnSpPr>
          <p:nvPr/>
        </p:nvCxnSpPr>
        <p:spPr bwMode="auto">
          <a:xfrm>
            <a:off x="1330325" y="2733675"/>
            <a:ext cx="1944688" cy="30464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5" name="Straight Arrow Connector 101"/>
          <p:cNvCxnSpPr>
            <a:cxnSpLocks noChangeShapeType="1"/>
            <a:stCxn id="26652" idx="3"/>
            <a:endCxn id="26648" idx="0"/>
          </p:cNvCxnSpPr>
          <p:nvPr/>
        </p:nvCxnSpPr>
        <p:spPr bwMode="auto">
          <a:xfrm>
            <a:off x="1330325" y="2733675"/>
            <a:ext cx="973138" cy="35258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6" name="Straight Arrow Connector 104"/>
          <p:cNvCxnSpPr>
            <a:cxnSpLocks noChangeShapeType="1"/>
            <a:stCxn id="26652" idx="3"/>
            <a:endCxn id="26656" idx="3"/>
          </p:cNvCxnSpPr>
          <p:nvPr/>
        </p:nvCxnSpPr>
        <p:spPr bwMode="auto">
          <a:xfrm flipH="1">
            <a:off x="1258888" y="2733675"/>
            <a:ext cx="71437" cy="30670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7" name="Straight Arrow Connector 107"/>
          <p:cNvCxnSpPr>
            <a:cxnSpLocks noChangeShapeType="1"/>
            <a:stCxn id="26652" idx="3"/>
            <a:endCxn id="26655" idx="3"/>
          </p:cNvCxnSpPr>
          <p:nvPr/>
        </p:nvCxnSpPr>
        <p:spPr bwMode="auto">
          <a:xfrm flipH="1">
            <a:off x="1079500" y="2735263"/>
            <a:ext cx="250825" cy="21288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8" name="Straight Arrow Connector 110"/>
          <p:cNvCxnSpPr>
            <a:cxnSpLocks noChangeShapeType="1"/>
            <a:stCxn id="26652" idx="3"/>
            <a:endCxn id="26654" idx="3"/>
          </p:cNvCxnSpPr>
          <p:nvPr/>
        </p:nvCxnSpPr>
        <p:spPr bwMode="auto">
          <a:xfrm flipH="1">
            <a:off x="1042988" y="2735263"/>
            <a:ext cx="287337" cy="10588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9" name="Straight Arrow Connector 113"/>
          <p:cNvCxnSpPr>
            <a:cxnSpLocks noChangeShapeType="1"/>
            <a:stCxn id="26649" idx="1"/>
            <a:endCxn id="26654" idx="3"/>
          </p:cNvCxnSpPr>
          <p:nvPr/>
        </p:nvCxnSpPr>
        <p:spPr bwMode="auto">
          <a:xfrm flipH="1">
            <a:off x="1042988" y="2682875"/>
            <a:ext cx="2160587" cy="11112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0" name="Straight Arrow Connector 116"/>
          <p:cNvCxnSpPr>
            <a:cxnSpLocks noChangeShapeType="1"/>
            <a:stCxn id="26651" idx="1"/>
            <a:endCxn id="26654" idx="3"/>
          </p:cNvCxnSpPr>
          <p:nvPr/>
        </p:nvCxnSpPr>
        <p:spPr bwMode="auto">
          <a:xfrm flipH="1" flipV="1">
            <a:off x="1042988" y="3794125"/>
            <a:ext cx="2474912" cy="474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1" name="Straight Arrow Connector 119"/>
          <p:cNvCxnSpPr>
            <a:cxnSpLocks noChangeShapeType="1"/>
            <a:stCxn id="26657" idx="1"/>
            <a:endCxn id="26654" idx="3"/>
          </p:cNvCxnSpPr>
          <p:nvPr/>
        </p:nvCxnSpPr>
        <p:spPr bwMode="auto">
          <a:xfrm flipH="1" flipV="1">
            <a:off x="1042988" y="3794125"/>
            <a:ext cx="2401887" cy="10715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2" name="Straight Arrow Connector 122"/>
          <p:cNvCxnSpPr>
            <a:cxnSpLocks noChangeShapeType="1"/>
            <a:stCxn id="26653" idx="1"/>
            <a:endCxn id="26654" idx="3"/>
          </p:cNvCxnSpPr>
          <p:nvPr/>
        </p:nvCxnSpPr>
        <p:spPr bwMode="auto">
          <a:xfrm flipH="1" flipV="1">
            <a:off x="1042988" y="3794125"/>
            <a:ext cx="2232025" cy="19859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3" name="Straight Arrow Connector 125"/>
          <p:cNvCxnSpPr>
            <a:cxnSpLocks noChangeShapeType="1"/>
            <a:stCxn id="26648" idx="0"/>
            <a:endCxn id="26654" idx="3"/>
          </p:cNvCxnSpPr>
          <p:nvPr/>
        </p:nvCxnSpPr>
        <p:spPr bwMode="auto">
          <a:xfrm flipH="1" flipV="1">
            <a:off x="1042988" y="3794125"/>
            <a:ext cx="1262062" cy="24653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4" name="Straight Arrow Connector 128"/>
          <p:cNvCxnSpPr>
            <a:cxnSpLocks noChangeShapeType="1"/>
            <a:stCxn id="26656" idx="3"/>
            <a:endCxn id="26654" idx="3"/>
          </p:cNvCxnSpPr>
          <p:nvPr/>
        </p:nvCxnSpPr>
        <p:spPr bwMode="auto">
          <a:xfrm flipH="1" flipV="1">
            <a:off x="1042988" y="3794125"/>
            <a:ext cx="215900" cy="2006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5" name="Straight Arrow Connector 131"/>
          <p:cNvCxnSpPr>
            <a:cxnSpLocks noChangeShapeType="1"/>
            <a:stCxn id="26655" idx="3"/>
            <a:endCxn id="26654" idx="3"/>
          </p:cNvCxnSpPr>
          <p:nvPr/>
        </p:nvCxnSpPr>
        <p:spPr bwMode="auto">
          <a:xfrm flipH="1" flipV="1">
            <a:off x="1042988" y="3794125"/>
            <a:ext cx="36512" cy="10699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6" name="Straight Arrow Connector 134"/>
          <p:cNvCxnSpPr>
            <a:cxnSpLocks noChangeShapeType="1"/>
            <a:stCxn id="26655" idx="3"/>
            <a:endCxn id="26649" idx="1"/>
          </p:cNvCxnSpPr>
          <p:nvPr/>
        </p:nvCxnSpPr>
        <p:spPr bwMode="auto">
          <a:xfrm flipV="1">
            <a:off x="1079500" y="2682875"/>
            <a:ext cx="2124075" cy="21812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7" name="Straight Arrow Connector 137"/>
          <p:cNvCxnSpPr>
            <a:cxnSpLocks noChangeShapeType="1"/>
            <a:stCxn id="26655" idx="3"/>
            <a:endCxn id="26650" idx="1"/>
          </p:cNvCxnSpPr>
          <p:nvPr/>
        </p:nvCxnSpPr>
        <p:spPr bwMode="auto">
          <a:xfrm flipV="1">
            <a:off x="1079500" y="3568700"/>
            <a:ext cx="2378075" cy="1295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8" name="Straight Arrow Connector 140"/>
          <p:cNvCxnSpPr>
            <a:cxnSpLocks noChangeShapeType="1"/>
            <a:stCxn id="26655" idx="3"/>
            <a:endCxn id="26651" idx="1"/>
          </p:cNvCxnSpPr>
          <p:nvPr/>
        </p:nvCxnSpPr>
        <p:spPr bwMode="auto">
          <a:xfrm flipV="1">
            <a:off x="1079500" y="4268788"/>
            <a:ext cx="2438400" cy="5953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9" name="Straight Arrow Connector 143"/>
          <p:cNvCxnSpPr>
            <a:cxnSpLocks noChangeShapeType="1"/>
            <a:stCxn id="26655" idx="3"/>
            <a:endCxn id="26657" idx="1"/>
          </p:cNvCxnSpPr>
          <p:nvPr/>
        </p:nvCxnSpPr>
        <p:spPr bwMode="auto">
          <a:xfrm>
            <a:off x="1079500" y="4864100"/>
            <a:ext cx="2365375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0" name="Straight Arrow Connector 146"/>
          <p:cNvCxnSpPr>
            <a:cxnSpLocks noChangeShapeType="1"/>
            <a:stCxn id="26655" idx="3"/>
            <a:endCxn id="26653" idx="1"/>
          </p:cNvCxnSpPr>
          <p:nvPr/>
        </p:nvCxnSpPr>
        <p:spPr bwMode="auto">
          <a:xfrm>
            <a:off x="1079500" y="4864100"/>
            <a:ext cx="2195513" cy="9159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1" name="Straight Arrow Connector 149"/>
          <p:cNvCxnSpPr>
            <a:cxnSpLocks noChangeShapeType="1"/>
            <a:stCxn id="26655" idx="3"/>
            <a:endCxn id="26648" idx="0"/>
          </p:cNvCxnSpPr>
          <p:nvPr/>
        </p:nvCxnSpPr>
        <p:spPr bwMode="auto">
          <a:xfrm>
            <a:off x="1079500" y="4864100"/>
            <a:ext cx="1225550" cy="13954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2" name="Straight Arrow Connector 152"/>
          <p:cNvCxnSpPr>
            <a:cxnSpLocks noChangeShapeType="1"/>
            <a:stCxn id="26656" idx="3"/>
            <a:endCxn id="26648" idx="0"/>
          </p:cNvCxnSpPr>
          <p:nvPr/>
        </p:nvCxnSpPr>
        <p:spPr bwMode="auto">
          <a:xfrm>
            <a:off x="1258888" y="5800725"/>
            <a:ext cx="1044575" cy="4587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3" name="Straight Arrow Connector 155"/>
          <p:cNvCxnSpPr>
            <a:cxnSpLocks noChangeShapeType="1"/>
            <a:stCxn id="26656" idx="3"/>
            <a:endCxn id="26651" idx="1"/>
          </p:cNvCxnSpPr>
          <p:nvPr/>
        </p:nvCxnSpPr>
        <p:spPr bwMode="auto">
          <a:xfrm flipV="1">
            <a:off x="1258888" y="4268788"/>
            <a:ext cx="2259012" cy="1531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4" name="Straight Arrow Connector 159"/>
          <p:cNvCxnSpPr>
            <a:cxnSpLocks noChangeShapeType="1"/>
            <a:stCxn id="26656" idx="3"/>
            <a:endCxn id="26657" idx="1"/>
          </p:cNvCxnSpPr>
          <p:nvPr/>
        </p:nvCxnSpPr>
        <p:spPr bwMode="auto">
          <a:xfrm flipV="1">
            <a:off x="1258888" y="4864100"/>
            <a:ext cx="2185987" cy="936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5" name="Straight Arrow Connector 162"/>
          <p:cNvCxnSpPr>
            <a:cxnSpLocks noChangeShapeType="1"/>
            <a:stCxn id="26656" idx="3"/>
            <a:endCxn id="26653" idx="1"/>
          </p:cNvCxnSpPr>
          <p:nvPr/>
        </p:nvCxnSpPr>
        <p:spPr bwMode="auto">
          <a:xfrm flipV="1">
            <a:off x="1258888" y="5780088"/>
            <a:ext cx="2016125" cy="206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6" name="Straight Arrow Connector 165"/>
          <p:cNvCxnSpPr>
            <a:cxnSpLocks noChangeShapeType="1"/>
            <a:stCxn id="26648" idx="0"/>
            <a:endCxn id="26653" idx="1"/>
          </p:cNvCxnSpPr>
          <p:nvPr/>
        </p:nvCxnSpPr>
        <p:spPr bwMode="auto">
          <a:xfrm flipV="1">
            <a:off x="2303463" y="5780088"/>
            <a:ext cx="971550" cy="4794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7" name="Straight Arrow Connector 168"/>
          <p:cNvCxnSpPr>
            <a:cxnSpLocks noChangeShapeType="1"/>
            <a:stCxn id="26657" idx="1"/>
            <a:endCxn id="26653" idx="1"/>
          </p:cNvCxnSpPr>
          <p:nvPr/>
        </p:nvCxnSpPr>
        <p:spPr bwMode="auto">
          <a:xfrm flipH="1">
            <a:off x="3275013" y="4864100"/>
            <a:ext cx="169862" cy="9159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8" name="Straight Arrow Connector 171"/>
          <p:cNvCxnSpPr>
            <a:cxnSpLocks noChangeShapeType="1"/>
            <a:stCxn id="26651" idx="1"/>
            <a:endCxn id="26653" idx="1"/>
          </p:cNvCxnSpPr>
          <p:nvPr/>
        </p:nvCxnSpPr>
        <p:spPr bwMode="auto">
          <a:xfrm flipH="1">
            <a:off x="3275013" y="4268788"/>
            <a:ext cx="242887" cy="15113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9" name="Straight Arrow Connector 174"/>
          <p:cNvCxnSpPr>
            <a:cxnSpLocks noChangeShapeType="1"/>
            <a:stCxn id="26650" idx="1"/>
            <a:endCxn id="26651" idx="1"/>
          </p:cNvCxnSpPr>
          <p:nvPr/>
        </p:nvCxnSpPr>
        <p:spPr bwMode="auto">
          <a:xfrm>
            <a:off x="3457575" y="3568700"/>
            <a:ext cx="60325" cy="7000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0" name="Straight Arrow Connector 177"/>
          <p:cNvCxnSpPr>
            <a:cxnSpLocks noChangeShapeType="1"/>
            <a:stCxn id="26649" idx="1"/>
            <a:endCxn id="26650" idx="1"/>
          </p:cNvCxnSpPr>
          <p:nvPr/>
        </p:nvCxnSpPr>
        <p:spPr bwMode="auto">
          <a:xfrm>
            <a:off x="3203575" y="2682875"/>
            <a:ext cx="254000" cy="8858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1" name="Straight Arrow Connector 180"/>
          <p:cNvCxnSpPr>
            <a:cxnSpLocks noChangeShapeType="1"/>
            <a:stCxn id="26651" idx="1"/>
            <a:endCxn id="26657" idx="1"/>
          </p:cNvCxnSpPr>
          <p:nvPr/>
        </p:nvCxnSpPr>
        <p:spPr bwMode="auto">
          <a:xfrm flipH="1">
            <a:off x="3444875" y="4268788"/>
            <a:ext cx="73025" cy="5953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2" name="Straight Arrow Connector 198"/>
          <p:cNvCxnSpPr>
            <a:cxnSpLocks noChangeShapeType="1"/>
            <a:stCxn id="26656" idx="3"/>
            <a:endCxn id="26655" idx="3"/>
          </p:cNvCxnSpPr>
          <p:nvPr/>
        </p:nvCxnSpPr>
        <p:spPr bwMode="auto">
          <a:xfrm flipH="1" flipV="1">
            <a:off x="1079500" y="4864100"/>
            <a:ext cx="179388" cy="9366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3" name="Straight Arrow Connector 201"/>
          <p:cNvCxnSpPr>
            <a:cxnSpLocks noChangeShapeType="1"/>
            <a:stCxn id="26636" idx="0"/>
            <a:endCxn id="26645" idx="2"/>
          </p:cNvCxnSpPr>
          <p:nvPr/>
        </p:nvCxnSpPr>
        <p:spPr bwMode="auto">
          <a:xfrm flipV="1">
            <a:off x="6708776" y="4261931"/>
            <a:ext cx="12700" cy="120541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4" name="Straight Arrow Connector 204"/>
          <p:cNvCxnSpPr>
            <a:cxnSpLocks noChangeShapeType="1"/>
            <a:stCxn id="26633" idx="0"/>
            <a:endCxn id="26645" idx="2"/>
          </p:cNvCxnSpPr>
          <p:nvPr/>
        </p:nvCxnSpPr>
        <p:spPr bwMode="auto">
          <a:xfrm flipH="1" flipV="1">
            <a:off x="6721476" y="4261931"/>
            <a:ext cx="1312068" cy="120541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5" name="Straight Arrow Connector 207"/>
          <p:cNvCxnSpPr>
            <a:cxnSpLocks noChangeShapeType="1"/>
            <a:stCxn id="26638" idx="0"/>
            <a:endCxn id="26645" idx="2"/>
          </p:cNvCxnSpPr>
          <p:nvPr/>
        </p:nvCxnSpPr>
        <p:spPr bwMode="auto">
          <a:xfrm flipV="1">
            <a:off x="5484813" y="4261931"/>
            <a:ext cx="1236663" cy="120541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6" name="Straight Arrow Connector 210"/>
          <p:cNvCxnSpPr>
            <a:cxnSpLocks noChangeShapeType="1"/>
            <a:stCxn id="26645" idx="3"/>
            <a:endCxn id="38" idx="1"/>
          </p:cNvCxnSpPr>
          <p:nvPr/>
        </p:nvCxnSpPr>
        <p:spPr bwMode="auto">
          <a:xfrm flipH="1">
            <a:off x="7232778" y="3969544"/>
            <a:ext cx="125285" cy="46751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7" name="Straight Arrow Connector 213"/>
          <p:cNvCxnSpPr>
            <a:cxnSpLocks noChangeShapeType="1"/>
            <a:stCxn id="26645" idx="3"/>
          </p:cNvCxnSpPr>
          <p:nvPr/>
        </p:nvCxnSpPr>
        <p:spPr bwMode="auto">
          <a:xfrm flipV="1">
            <a:off x="7358063" y="2251076"/>
            <a:ext cx="669925" cy="171846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8" name="Straight Arrow Connector 217"/>
          <p:cNvCxnSpPr>
            <a:cxnSpLocks noChangeShapeType="1"/>
            <a:stCxn id="26645" idx="0"/>
            <a:endCxn id="26642" idx="2"/>
          </p:cNvCxnSpPr>
          <p:nvPr/>
        </p:nvCxnSpPr>
        <p:spPr bwMode="auto">
          <a:xfrm flipV="1">
            <a:off x="6721476" y="2636838"/>
            <a:ext cx="10318" cy="104031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0" name="Straight Arrow Connector 227"/>
          <p:cNvCxnSpPr>
            <a:cxnSpLocks noChangeShapeType="1"/>
            <a:stCxn id="26645" idx="1"/>
            <a:endCxn id="26631" idx="3"/>
          </p:cNvCxnSpPr>
          <p:nvPr/>
        </p:nvCxnSpPr>
        <p:spPr bwMode="auto">
          <a:xfrm flipH="1" flipV="1">
            <a:off x="5484813" y="3314701"/>
            <a:ext cx="600075" cy="65484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2" name="Straight Arrow Connector 233"/>
          <p:cNvCxnSpPr>
            <a:cxnSpLocks noChangeShapeType="1"/>
          </p:cNvCxnSpPr>
          <p:nvPr/>
        </p:nvCxnSpPr>
        <p:spPr bwMode="auto">
          <a:xfrm flipV="1">
            <a:off x="4605338" y="1406525"/>
            <a:ext cx="25400" cy="5407025"/>
          </a:xfrm>
          <a:prstGeom prst="straightConnector1">
            <a:avLst/>
          </a:prstGeom>
          <a:noFill/>
          <a:ln w="63500" cmpd="dbl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3" name="Straight Arrow Connector 87"/>
          <p:cNvCxnSpPr>
            <a:cxnSpLocks noChangeShapeType="1"/>
            <a:stCxn id="26648" idx="0"/>
            <a:endCxn id="26649" idx="1"/>
          </p:cNvCxnSpPr>
          <p:nvPr/>
        </p:nvCxnSpPr>
        <p:spPr bwMode="auto">
          <a:xfrm flipV="1">
            <a:off x="2303463" y="2682875"/>
            <a:ext cx="900112" cy="35766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4" name="Straight Arrow Connector 87"/>
          <p:cNvCxnSpPr>
            <a:cxnSpLocks noChangeShapeType="1"/>
            <a:stCxn id="26653" idx="1"/>
            <a:endCxn id="26649" idx="1"/>
          </p:cNvCxnSpPr>
          <p:nvPr/>
        </p:nvCxnSpPr>
        <p:spPr bwMode="auto">
          <a:xfrm flipH="1" flipV="1">
            <a:off x="3203575" y="2682875"/>
            <a:ext cx="71438" cy="30972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5" name="Straight Arrow Connector 87"/>
          <p:cNvCxnSpPr>
            <a:cxnSpLocks noChangeShapeType="1"/>
            <a:stCxn id="26651" idx="1"/>
            <a:endCxn id="26649" idx="1"/>
          </p:cNvCxnSpPr>
          <p:nvPr/>
        </p:nvCxnSpPr>
        <p:spPr bwMode="auto">
          <a:xfrm flipH="1" flipV="1">
            <a:off x="3203575" y="2682875"/>
            <a:ext cx="314325" cy="15859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6" name="Straight Arrow Connector 87"/>
          <p:cNvCxnSpPr>
            <a:cxnSpLocks noChangeShapeType="1"/>
            <a:stCxn id="26657" idx="1"/>
            <a:endCxn id="26649" idx="1"/>
          </p:cNvCxnSpPr>
          <p:nvPr/>
        </p:nvCxnSpPr>
        <p:spPr bwMode="auto">
          <a:xfrm flipH="1" flipV="1">
            <a:off x="3203575" y="2682875"/>
            <a:ext cx="241300" cy="21812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7" name="Straight Arrow Connector 87"/>
          <p:cNvCxnSpPr>
            <a:cxnSpLocks noChangeShapeType="1"/>
            <a:stCxn id="26656" idx="3"/>
            <a:endCxn id="26649" idx="1"/>
          </p:cNvCxnSpPr>
          <p:nvPr/>
        </p:nvCxnSpPr>
        <p:spPr bwMode="auto">
          <a:xfrm flipV="1">
            <a:off x="1258888" y="2682875"/>
            <a:ext cx="1944687" cy="31178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8" name="Straight Arrow Connector 159"/>
          <p:cNvCxnSpPr>
            <a:cxnSpLocks noChangeShapeType="1"/>
            <a:stCxn id="26648" idx="0"/>
            <a:endCxn id="26657" idx="1"/>
          </p:cNvCxnSpPr>
          <p:nvPr/>
        </p:nvCxnSpPr>
        <p:spPr bwMode="auto">
          <a:xfrm flipV="1">
            <a:off x="2303463" y="4864100"/>
            <a:ext cx="1141412" cy="13954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9" name="Straight Arrow Connector 159"/>
          <p:cNvCxnSpPr>
            <a:cxnSpLocks noChangeShapeType="1"/>
            <a:stCxn id="26648" idx="0"/>
            <a:endCxn id="26651" idx="1"/>
          </p:cNvCxnSpPr>
          <p:nvPr/>
        </p:nvCxnSpPr>
        <p:spPr bwMode="auto">
          <a:xfrm flipV="1">
            <a:off x="2303463" y="4268788"/>
            <a:ext cx="1214437" cy="1990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20" name="Straight Arrow Connector 159"/>
          <p:cNvCxnSpPr>
            <a:cxnSpLocks noChangeShapeType="1"/>
            <a:stCxn id="26648" idx="0"/>
            <a:endCxn id="26650" idx="1"/>
          </p:cNvCxnSpPr>
          <p:nvPr/>
        </p:nvCxnSpPr>
        <p:spPr bwMode="auto">
          <a:xfrm flipV="1">
            <a:off x="2303463" y="3568700"/>
            <a:ext cx="1154112" cy="26908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721" name="Picture 21" descr="C:\Users\Apostolov\AppData\Local\Microsoft\Windows\Temporary Internet Files\Content.IE5\H7V2J2AH\MC90029555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17256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620688"/>
            <a:ext cx="8507288" cy="1143000"/>
          </a:xfrm>
        </p:spPr>
        <p:txBody>
          <a:bodyPr/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Морское, секториальное „единое окно“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5365"/>
            <a:ext cx="8938320" cy="4525963"/>
          </a:xfrm>
        </p:spPr>
        <p:txBody>
          <a:bodyPr/>
          <a:lstStyle/>
          <a:p>
            <a:r>
              <a:rPr lang="bg-BG" dirty="0" smtClean="0"/>
              <a:t>Как в Японии, Финляндии (</a:t>
            </a:r>
            <a:r>
              <a:rPr lang="fr-CH" dirty="0" err="1" smtClean="0"/>
              <a:t>PortNet</a:t>
            </a:r>
            <a:r>
              <a:rPr lang="fr-CH" dirty="0" smtClean="0"/>
              <a:t> – </a:t>
            </a:r>
            <a:r>
              <a:rPr lang="bg-BG" dirty="0" smtClean="0"/>
              <a:t>под министерством транспорта)</a:t>
            </a:r>
          </a:p>
          <a:p>
            <a:r>
              <a:rPr lang="bg-BG" dirty="0" smtClean="0"/>
              <a:t>Система обмена информацией, обслуживающая все порты страны (используя опыт отдельных систем портового сообщества)</a:t>
            </a:r>
          </a:p>
          <a:p>
            <a:r>
              <a:rPr lang="bg-BG" dirty="0" smtClean="0"/>
              <a:t>Предложение развить проект туининга с Финляндией (или другой страной)</a:t>
            </a:r>
          </a:p>
          <a:p>
            <a:endParaRPr lang="bg-BG" dirty="0" smtClean="0"/>
          </a:p>
          <a:p>
            <a:pPr>
              <a:buFont typeface="Symbol" pitchFamily="18" charset="2"/>
              <a:buChar char="Þ"/>
            </a:pPr>
            <a:r>
              <a:rPr lang="bg-BG" dirty="0" smtClean="0"/>
              <a:t> увелич</a:t>
            </a:r>
            <a:r>
              <a:rPr lang="fr-CH" dirty="0" smtClean="0"/>
              <a:t>e</a:t>
            </a:r>
            <a:r>
              <a:rPr lang="bg-BG" dirty="0" smtClean="0"/>
              <a:t>ние эффективности цепочек поставок</a:t>
            </a:r>
          </a:p>
          <a:p>
            <a:pPr>
              <a:buFont typeface="Symbol" pitchFamily="18" charset="2"/>
              <a:buChar char="Þ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2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92150"/>
            <a:ext cx="91440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g-BG" sz="4000" b="1" dirty="0" smtClean="0">
                <a:solidFill>
                  <a:srgbClr val="C00000"/>
                </a:solidFill>
              </a:rPr>
              <a:t>Национальное регулятивное, торговое, таможенное </a:t>
            </a:r>
            <a:r>
              <a:rPr lang="bg-BG" sz="4000" b="1" dirty="0">
                <a:solidFill>
                  <a:srgbClr val="C00000"/>
                </a:solidFill>
              </a:rPr>
              <a:t>„единое окно</a:t>
            </a:r>
            <a:r>
              <a:rPr lang="bg-BG" sz="4000" b="1" dirty="0" smtClean="0">
                <a:solidFill>
                  <a:srgbClr val="C00000"/>
                </a:solidFill>
              </a:rPr>
              <a:t>“</a:t>
            </a:r>
            <a:endParaRPr lang="en-GB" sz="40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2206" y="2565896"/>
            <a:ext cx="4176018" cy="4103464"/>
            <a:chOff x="7200900" y="1701800"/>
            <a:chExt cx="1835150" cy="1582738"/>
          </a:xfrm>
        </p:grpSpPr>
        <p:sp>
          <p:nvSpPr>
            <p:cNvPr id="24579" name="Rounded Rectangle 2"/>
            <p:cNvSpPr>
              <a:spLocks noChangeArrowheads="1"/>
            </p:cNvSpPr>
            <p:nvPr/>
          </p:nvSpPr>
          <p:spPr bwMode="auto">
            <a:xfrm>
              <a:off x="7200900" y="1701800"/>
              <a:ext cx="1835150" cy="1582738"/>
            </a:xfrm>
            <a:prstGeom prst="roundRect">
              <a:avLst>
                <a:gd name="adj" fmla="val 16667"/>
              </a:avLst>
            </a:prstGeom>
            <a:solidFill>
              <a:srgbClr val="CCFF33">
                <a:alpha val="14902"/>
              </a:srgbClr>
            </a:solidFill>
            <a:ln w="41275" cmpd="thickThin" algn="ctr">
              <a:solidFill>
                <a:srgbClr val="C00000">
                  <a:alpha val="7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solidFill>
                  <a:srgbClr val="FF3300"/>
                </a:solidFill>
              </a:endParaRPr>
            </a:p>
          </p:txBody>
        </p:sp>
        <p:sp>
          <p:nvSpPr>
            <p:cNvPr id="121885" name="Text Box 3"/>
            <p:cNvSpPr txBox="1">
              <a:spLocks noChangeArrowheads="1"/>
            </p:cNvSpPr>
            <p:nvPr/>
          </p:nvSpPr>
          <p:spPr bwMode="auto">
            <a:xfrm rot="16200000">
              <a:off x="7696777" y="2548052"/>
              <a:ext cx="938131" cy="411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1pPr>
              <a:lvl2pPr marL="742950" indent="-28575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2pPr>
              <a:lvl3pPr marL="1143000" indent="-22860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3pPr>
              <a:lvl4pPr marL="1600200" indent="-22860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4pPr>
              <a:lvl5pPr marL="2057400" indent="-22860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9pPr>
            </a:lstStyle>
            <a:p>
              <a:pPr eaLnBrk="1" hangingPunct="1"/>
              <a:r>
                <a:rPr lang="en-GB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B</a:t>
              </a:r>
              <a:r>
                <a:rPr lang="bg-BG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GB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2</a:t>
              </a:r>
              <a:r>
                <a:rPr lang="bg-BG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GB" sz="4400" dirty="0" smtClean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G</a:t>
              </a:r>
              <a:endParaRPr lang="en-GB" sz="4400" dirty="0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1886" name="Line 4"/>
            <p:cNvSpPr>
              <a:spLocks noChangeShapeType="1"/>
            </p:cNvSpPr>
            <p:nvPr/>
          </p:nvSpPr>
          <p:spPr bwMode="auto">
            <a:xfrm flipV="1">
              <a:off x="7991801" y="2146364"/>
              <a:ext cx="0" cy="1066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887" name="Text Box 6"/>
            <p:cNvSpPr txBox="1">
              <a:spLocks noChangeArrowheads="1"/>
            </p:cNvSpPr>
            <p:nvPr/>
          </p:nvSpPr>
          <p:spPr bwMode="auto">
            <a:xfrm>
              <a:off x="7610055" y="1840288"/>
              <a:ext cx="1077912" cy="306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1pPr>
              <a:lvl2pPr marL="742950" indent="-28575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2pPr>
              <a:lvl3pPr marL="1143000" indent="-22860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3pPr>
              <a:lvl4pPr marL="1600200" indent="-22860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4pPr>
              <a:lvl5pPr marL="2057400" indent="-228600"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CC0000"/>
                  </a:solidFill>
                  <a:latin typeface="Georgia" pitchFamily="18" charset="0"/>
                </a:defRPr>
              </a:lvl9pPr>
            </a:lstStyle>
            <a:p>
              <a:pPr eaLnBrk="1" hangingPunct="1"/>
              <a:r>
                <a:rPr lang="fr-CH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G</a:t>
              </a:r>
              <a:r>
                <a:rPr lang="bg-BG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GB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2</a:t>
              </a:r>
              <a:r>
                <a:rPr lang="bg-BG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GB" sz="4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G </a:t>
              </a:r>
            </a:p>
          </p:txBody>
        </p:sp>
        <p:sp>
          <p:nvSpPr>
            <p:cNvPr id="121888" name="Line 7"/>
            <p:cNvSpPr>
              <a:spLocks noChangeShapeType="1"/>
            </p:cNvSpPr>
            <p:nvPr/>
          </p:nvSpPr>
          <p:spPr bwMode="auto">
            <a:xfrm>
              <a:off x="7308849" y="2145802"/>
              <a:ext cx="15843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889" name="Line 7"/>
            <p:cNvSpPr>
              <a:spLocks noChangeShapeType="1"/>
            </p:cNvSpPr>
            <p:nvPr/>
          </p:nvSpPr>
          <p:spPr bwMode="auto">
            <a:xfrm>
              <a:off x="7308850" y="1844824"/>
              <a:ext cx="15827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890" name="Line 4"/>
            <p:cNvSpPr>
              <a:spLocks noChangeShapeType="1"/>
            </p:cNvSpPr>
            <p:nvPr/>
          </p:nvSpPr>
          <p:spPr bwMode="auto">
            <a:xfrm flipV="1">
              <a:off x="8276596" y="2145802"/>
              <a:ext cx="0" cy="1067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601" name="Rounded Rectangle 1"/>
          <p:cNvSpPr>
            <a:spLocks noChangeArrowheads="1"/>
          </p:cNvSpPr>
          <p:nvPr/>
        </p:nvSpPr>
        <p:spPr bwMode="auto">
          <a:xfrm>
            <a:off x="7092950" y="1629569"/>
            <a:ext cx="1943100" cy="172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20713"/>
            <a:ext cx="91440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C0000"/>
                </a:solidFill>
              </a:rPr>
              <a:t>Пакет рекомендаций ЕЭК ООН</a:t>
            </a:r>
            <a:endParaRPr lang="ru-RU" sz="3000" b="1" dirty="0" smtClean="0">
              <a:solidFill>
                <a:srgbClr val="CC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36512" y="1656854"/>
            <a:ext cx="9289031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u="sng" dirty="0" smtClean="0">
                <a:solidFill>
                  <a:schemeClr val="accent2"/>
                </a:solidFill>
              </a:rPr>
              <a:t>Стандарты для </a:t>
            </a:r>
            <a:r>
              <a:rPr lang="fr-CH" sz="2400" b="1" u="sng" dirty="0" smtClean="0">
                <a:solidFill>
                  <a:schemeClr val="accent2"/>
                </a:solidFill>
              </a:rPr>
              <a:t>«</a:t>
            </a:r>
            <a:r>
              <a:rPr lang="ru-RU" sz="2400" b="1" u="sng" dirty="0" smtClean="0">
                <a:solidFill>
                  <a:schemeClr val="accent2"/>
                </a:solidFill>
              </a:rPr>
              <a:t>единого окна» и гармонизации данных: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CC0000"/>
                </a:solidFill>
              </a:rPr>
              <a:t>Единое окно – Рек. №33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ru-RU" sz="1400" u="sng" dirty="0" smtClean="0"/>
              <a:t>http://www.unece.org/fileadmin/DAM/cefact/recommendations/rec33/rec33_trd352r.pdf</a:t>
            </a:r>
            <a:endParaRPr lang="ru-RU" sz="1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CC0000"/>
                </a:solidFill>
              </a:rPr>
              <a:t>Гармонизация данных - Рек. №34:</a:t>
            </a:r>
            <a:r>
              <a:rPr lang="ru-RU" sz="2800" b="1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>
              <a:lnSpc>
                <a:spcPct val="75000"/>
              </a:lnSpc>
              <a:buFontTx/>
              <a:buNone/>
            </a:pPr>
            <a:r>
              <a:rPr lang="ru-RU" sz="1400" u="sng" dirty="0" smtClean="0"/>
              <a:t>http://www.unece.org/fileadmin/DAM/cefact/recommendations/rec34/ECE_TRADE_C_CEFACT_2010_13R_r1.pdf</a:t>
            </a:r>
            <a:endParaRPr lang="ru-RU" sz="1400" u="sng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C0000"/>
                </a:solidFill>
              </a:rPr>
              <a:t>Классификатор ООН элементов данных UNTDED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u="sng" dirty="0" smtClean="0"/>
              <a:t>http://www.unece.org/fileadmin/DAM/trade/untdid/UNTDED2005.pdf</a:t>
            </a:r>
            <a:endParaRPr lang="ru-RU" sz="1600" u="sng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CC0000"/>
                </a:solidFill>
              </a:rPr>
              <a:t>Модель данных </a:t>
            </a:r>
            <a:r>
              <a:rPr lang="ru-RU" sz="2400" dirty="0" err="1" smtClean="0">
                <a:solidFill>
                  <a:srgbClr val="CC0000"/>
                </a:solidFill>
              </a:rPr>
              <a:t>ВТамО</a:t>
            </a:r>
            <a:r>
              <a:rPr lang="ru-RU" sz="2400" dirty="0" smtClean="0">
                <a:solidFill>
                  <a:srgbClr val="CC0000"/>
                </a:solidFill>
              </a:rPr>
              <a:t> (подмножество UNTDED) </a:t>
            </a:r>
          </a:p>
          <a:p>
            <a:pPr lvl="1" eaLnBrk="1" hangingPunct="1">
              <a:lnSpc>
                <a:spcPct val="90000"/>
              </a:lnSpc>
            </a:pPr>
            <a:r>
              <a:rPr lang="bg-BG" sz="2400" b="1" dirty="0" smtClean="0">
                <a:solidFill>
                  <a:srgbClr val="CC0000"/>
                </a:solidFill>
              </a:rPr>
              <a:t>Библиотека К</a:t>
            </a:r>
            <a:r>
              <a:rPr lang="ru-RU" sz="2400" b="1" dirty="0" err="1" smtClean="0">
                <a:solidFill>
                  <a:srgbClr val="CC0000"/>
                </a:solidFill>
              </a:rPr>
              <a:t>лючевых</a:t>
            </a:r>
            <a:r>
              <a:rPr lang="ru-RU" sz="2400" b="1" dirty="0" smtClean="0">
                <a:solidFill>
                  <a:srgbClr val="CC0000"/>
                </a:solidFill>
              </a:rPr>
              <a:t> компонентов</a:t>
            </a:r>
            <a:r>
              <a:rPr lang="ru-RU" sz="2400" dirty="0" smtClean="0">
                <a:solidFill>
                  <a:srgbClr val="CC0000"/>
                </a:solidFill>
              </a:rPr>
              <a:t> (</a:t>
            </a:r>
            <a:r>
              <a:rPr lang="fr-CH" sz="2400" dirty="0" err="1" smtClean="0">
                <a:solidFill>
                  <a:srgbClr val="CC0000"/>
                </a:solidFill>
              </a:rPr>
              <a:t>Core</a:t>
            </a:r>
            <a:r>
              <a:rPr lang="fr-CH" sz="2400" dirty="0" smtClean="0">
                <a:solidFill>
                  <a:srgbClr val="CC0000"/>
                </a:solidFill>
              </a:rPr>
              <a:t> Components</a:t>
            </a:r>
            <a:r>
              <a:rPr lang="bg-BG" sz="2400" dirty="0" smtClean="0">
                <a:solidFill>
                  <a:srgbClr val="CC0000"/>
                </a:solidFill>
              </a:rPr>
              <a:t>)</a:t>
            </a:r>
            <a:endParaRPr lang="ru-RU" sz="2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CC0000"/>
                </a:solidFill>
              </a:rPr>
              <a:t>Вопросы законодательства и </a:t>
            </a:r>
            <a:r>
              <a:rPr lang="fr-CH" sz="2400" b="1" dirty="0" smtClean="0">
                <a:solidFill>
                  <a:srgbClr val="CC0000"/>
                </a:solidFill>
              </a:rPr>
              <a:t>«</a:t>
            </a:r>
            <a:r>
              <a:rPr lang="ru-RU" sz="2400" b="1" dirty="0" smtClean="0">
                <a:solidFill>
                  <a:srgbClr val="CC0000"/>
                </a:solidFill>
              </a:rPr>
              <a:t>единого окна» - Рек.№35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400" u="sng" dirty="0" smtClean="0"/>
              <a:t>http://www.unece.org/fileadmin/DAM/cefact/recommendations/rec35/Rec35_october2010_REV2_Final_Russian.pdf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CC0000"/>
                </a:solidFill>
              </a:rPr>
              <a:t>Работа идет по новой Рек</a:t>
            </a:r>
            <a:r>
              <a:rPr lang="ru-RU" sz="2400" b="1" i="1" dirty="0">
                <a:solidFill>
                  <a:srgbClr val="CC0000"/>
                </a:solidFill>
              </a:rPr>
              <a:t>.№</a:t>
            </a:r>
            <a:r>
              <a:rPr lang="ru-RU" sz="2400" b="1" i="1" dirty="0" smtClean="0">
                <a:solidFill>
                  <a:srgbClr val="CC0000"/>
                </a:solidFill>
              </a:rPr>
              <a:t>36 по взаимодействию между </a:t>
            </a:r>
            <a:r>
              <a:rPr lang="fr-CH" sz="2400" b="1" i="1" dirty="0">
                <a:solidFill>
                  <a:srgbClr val="CC0000"/>
                </a:solidFill>
              </a:rPr>
              <a:t>«</a:t>
            </a:r>
            <a:r>
              <a:rPr lang="ru-RU" sz="2400" b="1" i="1" dirty="0" smtClean="0">
                <a:solidFill>
                  <a:srgbClr val="CC0000"/>
                </a:solidFill>
              </a:rPr>
              <a:t>едиными окнами» - подход: взаимодействие между разными меж-организационными системами по цепочке поставок</a:t>
            </a:r>
            <a:endParaRPr lang="ru-RU" sz="2400" b="1" i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27447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bg-BG" sz="3600" b="1" dirty="0" smtClean="0">
                <a:solidFill>
                  <a:srgbClr val="C00000"/>
                </a:solidFill>
              </a:rPr>
              <a:t>Межорганизационные системы обмена информацией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55365"/>
            <a:ext cx="8686800" cy="4525963"/>
          </a:xfrm>
        </p:spPr>
        <p:txBody>
          <a:bodyPr/>
          <a:lstStyle/>
          <a:p>
            <a:r>
              <a:rPr lang="bg-BG" dirty="0" smtClean="0"/>
              <a:t>В развитых странах – сложные цепочки поставок </a:t>
            </a:r>
            <a:r>
              <a:rPr lang="fr-CH" dirty="0" smtClean="0"/>
              <a:t>=&gt; </a:t>
            </a:r>
            <a:r>
              <a:rPr lang="bg-BG" dirty="0" smtClean="0"/>
              <a:t>много систем межорганизацион-ного обмена торговой информацией (ЕО одна из таких систем – иногда 2-3-4 агентства)</a:t>
            </a:r>
          </a:p>
          <a:p>
            <a:r>
              <a:rPr lang="bg-BG" dirty="0" smtClean="0"/>
              <a:t>Надо создать условия для взаимосвязи между этими системами и заинтересованными сторонами по цепочкам поставок + система управления взаимодействия</a:t>
            </a:r>
          </a:p>
          <a:p>
            <a:pPr>
              <a:buFont typeface="Symbol" pitchFamily="18" charset="2"/>
              <a:buChar char="Þ"/>
            </a:pPr>
            <a:r>
              <a:rPr lang="bg-BG" dirty="0" smtClean="0"/>
              <a:t> увелич</a:t>
            </a:r>
            <a:r>
              <a:rPr lang="fr-CH" dirty="0" smtClean="0"/>
              <a:t>e</a:t>
            </a:r>
            <a:r>
              <a:rPr lang="bg-BG" dirty="0" smtClean="0"/>
              <a:t>ние эффективности цепочек поставок</a:t>
            </a:r>
          </a:p>
          <a:p>
            <a:pPr>
              <a:buFont typeface="Symbol" pitchFamily="18" charset="2"/>
              <a:buChar char="Þ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4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Arrow Connector 218"/>
          <p:cNvCxnSpPr>
            <a:stCxn id="187" idx="0"/>
          </p:cNvCxnSpPr>
          <p:nvPr/>
        </p:nvCxnSpPr>
        <p:spPr bwMode="auto">
          <a:xfrm flipH="1" flipV="1">
            <a:off x="3153080" y="5157192"/>
            <a:ext cx="777113" cy="1071409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Straight Arrow Connector 215"/>
          <p:cNvCxnSpPr>
            <a:stCxn id="26653" idx="0"/>
          </p:cNvCxnSpPr>
          <p:nvPr/>
        </p:nvCxnSpPr>
        <p:spPr bwMode="auto">
          <a:xfrm flipH="1" flipV="1">
            <a:off x="2223567" y="5229200"/>
            <a:ext cx="37069" cy="1244451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>
            <a:stCxn id="26652" idx="0"/>
          </p:cNvCxnSpPr>
          <p:nvPr/>
        </p:nvCxnSpPr>
        <p:spPr bwMode="auto">
          <a:xfrm flipV="1">
            <a:off x="755948" y="5229200"/>
            <a:ext cx="466428" cy="741982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TextBox 33"/>
          <p:cNvSpPr txBox="1">
            <a:spLocks noChangeArrowheads="1"/>
          </p:cNvSpPr>
          <p:nvPr/>
        </p:nvSpPr>
        <p:spPr bwMode="auto">
          <a:xfrm>
            <a:off x="539552" y="2996952"/>
            <a:ext cx="3326605" cy="461665"/>
          </a:xfrm>
          <a:prstGeom prst="rect">
            <a:avLst/>
          </a:prstGeom>
          <a:solidFill>
            <a:schemeClr val="accent5">
              <a:lumMod val="75000"/>
              <a:alpha val="51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декларирование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-17463" y="620713"/>
            <a:ext cx="9161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g-BG" sz="2600" b="1" dirty="0" smtClean="0">
                <a:solidFill>
                  <a:srgbClr val="CC0000"/>
                </a:solidFill>
                <a:latin typeface="Georgia" pitchFamily="18" charset="0"/>
              </a:rPr>
              <a:t>Виды систем межорганизационного обмена инфо</a:t>
            </a:r>
            <a:endParaRPr lang="en-GB" sz="2600" b="1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26627" name="Picture 2" descr="C:\Program Files\Microsoft Office\MEDIA\CAGCAT10\j029202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90" y="2169319"/>
            <a:ext cx="681867" cy="6462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643438" y="1866900"/>
            <a:ext cx="122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экспедитор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29" name="Picture 4" descr="C:\Users\Apostolov\AppData\Local\Microsoft\Windows\Temporary Internet Files\Content.IE5\MB1WEHTK\MC9000708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9413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4716463" y="3881438"/>
            <a:ext cx="1150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импортер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31" name="Picture 6" descr="C:\Users\Apostolov\AppData\Local\Microsoft\Windows\Temporary Internet Files\Content.IE5\760Z7CNJ\MC9003119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37" y="3284984"/>
            <a:ext cx="84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4644008" y="2874838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перевозчик</a:t>
            </a:r>
            <a:r>
              <a:rPr lang="fr-CH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33" name="TextBox 14"/>
          <p:cNvSpPr txBox="1">
            <a:spLocks noChangeArrowheads="1"/>
          </p:cNvSpPr>
          <p:nvPr/>
        </p:nvSpPr>
        <p:spPr bwMode="auto">
          <a:xfrm>
            <a:off x="7499350" y="5467350"/>
            <a:ext cx="1068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грузовик</a:t>
            </a:r>
            <a:r>
              <a:rPr lang="fr-CH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810250"/>
            <a:ext cx="9017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10" descr="C:\Users\Apostolov\AppData\Local\Microsoft\Windows\Temporary Internet Files\Content.IE5\64NM1Q4M\MC90014981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10250"/>
            <a:ext cx="100806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6089892" y="5467349"/>
            <a:ext cx="12204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погрузчик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37" name="Picture 11" descr="C:\Users\Apostolov\AppData\Local\Microsoft\Windows\Temporary Internet Files\Content.IE5\64NM1Q4M\MC90027732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53113"/>
            <a:ext cx="10080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20"/>
          <p:cNvSpPr txBox="1">
            <a:spLocks noChangeArrowheads="1"/>
          </p:cNvSpPr>
          <p:nvPr/>
        </p:nvSpPr>
        <p:spPr bwMode="auto">
          <a:xfrm>
            <a:off x="5076825" y="5467350"/>
            <a:ext cx="815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ж. д.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39" name="Rectangle 4"/>
          <p:cNvSpPr>
            <a:spLocks noChangeArrowheads="1"/>
          </p:cNvSpPr>
          <p:nvPr/>
        </p:nvSpPr>
        <p:spPr bwMode="auto">
          <a:xfrm>
            <a:off x="4897065" y="1268413"/>
            <a:ext cx="3635375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g-BG" sz="2800" dirty="0" smtClean="0">
                <a:solidFill>
                  <a:schemeClr val="accent6">
                    <a:lumMod val="50000"/>
                  </a:schemeClr>
                </a:solidFill>
              </a:rPr>
              <a:t>Транспортное ЕО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40" name="Picture 5" descr="C:\Users\Apostolov\AppData\Local\Microsoft\Windows\Temporary Internet Files\Content.IE5\H7V2J2AH\MC9002404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19" y="2133600"/>
            <a:ext cx="719931" cy="71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TextBox 24"/>
          <p:cNvSpPr txBox="1">
            <a:spLocks noChangeArrowheads="1"/>
          </p:cNvSpPr>
          <p:nvPr/>
        </p:nvSpPr>
        <p:spPr bwMode="auto">
          <a:xfrm>
            <a:off x="8027988" y="172243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таможня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42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575"/>
            <a:ext cx="1205608" cy="7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44" name="TextBox 28"/>
          <p:cNvSpPr txBox="1">
            <a:spLocks noChangeArrowheads="1"/>
          </p:cNvSpPr>
          <p:nvPr/>
        </p:nvSpPr>
        <p:spPr bwMode="auto">
          <a:xfrm>
            <a:off x="6299200" y="1700213"/>
            <a:ext cx="1225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терминал</a:t>
            </a:r>
            <a:r>
              <a:rPr lang="fr-CH" sz="16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endParaRPr lang="en-GB" sz="16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45" name="Rectangle 4"/>
          <p:cNvSpPr>
            <a:spLocks noChangeArrowheads="1"/>
          </p:cNvSpPr>
          <p:nvPr/>
        </p:nvSpPr>
        <p:spPr bwMode="auto">
          <a:xfrm>
            <a:off x="5867400" y="3507878"/>
            <a:ext cx="1657350" cy="9233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bg-BG" sz="1800" dirty="0" smtClean="0">
                <a:solidFill>
                  <a:srgbClr val="FFFFFF"/>
                </a:solidFill>
              </a:rPr>
              <a:t>транспорт-ное ЕО (морское)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3614" y="3587532"/>
            <a:ext cx="2010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1600" dirty="0"/>
              <a:t>регулятивные органы по</a:t>
            </a:r>
            <a:r>
              <a:rPr lang="fr-CH" sz="1600" dirty="0"/>
              <a:t>: </a:t>
            </a:r>
          </a:p>
          <a:p>
            <a:pPr marL="285750" indent="-195263" algn="l">
              <a:buFontTx/>
              <a:buChar char="-"/>
              <a:defRPr/>
            </a:pPr>
            <a:r>
              <a:rPr lang="bg-BG" sz="1600" dirty="0"/>
              <a:t>з</a:t>
            </a:r>
            <a:r>
              <a:rPr lang="bg-BG" sz="1600" dirty="0" smtClean="0"/>
              <a:t>дравоохр.</a:t>
            </a:r>
            <a:endParaRPr lang="fr-CH" sz="1600" dirty="0"/>
          </a:p>
          <a:p>
            <a:pPr marL="285750" indent="-195263" algn="l">
              <a:buFontTx/>
              <a:buChar char="-"/>
              <a:defRPr/>
            </a:pPr>
            <a:r>
              <a:rPr lang="bg-BG" sz="1600" dirty="0"/>
              <a:t>сельхоз</a:t>
            </a:r>
            <a:endParaRPr lang="fr-CH" sz="1600" dirty="0"/>
          </a:p>
          <a:p>
            <a:pPr marL="285750" indent="-195263" algn="l">
              <a:buFontTx/>
              <a:buChar char="-"/>
              <a:defRPr/>
            </a:pPr>
            <a:r>
              <a:rPr lang="bg-BG" sz="1600" dirty="0"/>
              <a:t>техническим стандартам</a:t>
            </a:r>
            <a:endParaRPr lang="en-GB" sz="1600" dirty="0"/>
          </a:p>
        </p:txBody>
      </p:sp>
      <p:sp>
        <p:nvSpPr>
          <p:cNvPr id="26649" name="TextBox 33"/>
          <p:cNvSpPr txBox="1">
            <a:spLocks noChangeArrowheads="1"/>
          </p:cNvSpPr>
          <p:nvPr/>
        </p:nvSpPr>
        <p:spPr bwMode="auto">
          <a:xfrm>
            <a:off x="611560" y="1916832"/>
            <a:ext cx="3326605" cy="461665"/>
          </a:xfrm>
          <a:prstGeom prst="rect">
            <a:avLst/>
          </a:prstGeom>
          <a:solidFill>
            <a:schemeClr val="accent5">
              <a:lumMod val="75000"/>
              <a:alpha val="51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Электронная таможня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2" name="TextBox 33"/>
          <p:cNvSpPr txBox="1">
            <a:spLocks noChangeArrowheads="1"/>
          </p:cNvSpPr>
          <p:nvPr/>
        </p:nvSpPr>
        <p:spPr bwMode="auto">
          <a:xfrm>
            <a:off x="108248" y="5971182"/>
            <a:ext cx="1295400" cy="338138"/>
          </a:xfrm>
          <a:prstGeom prst="rect">
            <a:avLst/>
          </a:prstGeom>
          <a:solidFill>
            <a:srgbClr val="FFC78F">
              <a:alpha val="5098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экспедитор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3" name="TextBox 33"/>
          <p:cNvSpPr txBox="1">
            <a:spLocks noChangeArrowheads="1"/>
          </p:cNvSpPr>
          <p:nvPr/>
        </p:nvSpPr>
        <p:spPr bwMode="auto">
          <a:xfrm>
            <a:off x="1474813" y="6473651"/>
            <a:ext cx="1571646" cy="338554"/>
          </a:xfrm>
          <a:prstGeom prst="rect">
            <a:avLst/>
          </a:prstGeom>
          <a:solidFill>
            <a:srgbClr val="FFC78F">
              <a:alpha val="5098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перевозчики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4" name="TextBox 33"/>
          <p:cNvSpPr txBox="1">
            <a:spLocks noChangeArrowheads="1"/>
          </p:cNvSpPr>
          <p:nvPr/>
        </p:nvSpPr>
        <p:spPr bwMode="auto">
          <a:xfrm>
            <a:off x="-36512" y="6300609"/>
            <a:ext cx="1258888" cy="584775"/>
          </a:xfrm>
          <a:prstGeom prst="rect">
            <a:avLst/>
          </a:prstGeom>
          <a:solidFill>
            <a:srgbClr val="FFC78F">
              <a:alpha val="5098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Грузоот-правитель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26703" name="Straight Arrow Connector 201"/>
          <p:cNvCxnSpPr>
            <a:cxnSpLocks noChangeShapeType="1"/>
            <a:stCxn id="26636" idx="0"/>
            <a:endCxn id="26645" idx="2"/>
          </p:cNvCxnSpPr>
          <p:nvPr/>
        </p:nvCxnSpPr>
        <p:spPr bwMode="auto">
          <a:xfrm flipH="1" flipV="1">
            <a:off x="6696075" y="4431208"/>
            <a:ext cx="4053" cy="103614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4" name="Straight Arrow Connector 204"/>
          <p:cNvCxnSpPr>
            <a:cxnSpLocks noChangeShapeType="1"/>
            <a:stCxn id="26633" idx="0"/>
            <a:endCxn id="26645" idx="2"/>
          </p:cNvCxnSpPr>
          <p:nvPr/>
        </p:nvCxnSpPr>
        <p:spPr bwMode="auto">
          <a:xfrm flipH="1" flipV="1">
            <a:off x="6696075" y="4431208"/>
            <a:ext cx="1337469" cy="103614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5" name="Straight Arrow Connector 207"/>
          <p:cNvCxnSpPr>
            <a:cxnSpLocks noChangeShapeType="1"/>
            <a:stCxn id="26638" idx="0"/>
            <a:endCxn id="26645" idx="2"/>
          </p:cNvCxnSpPr>
          <p:nvPr/>
        </p:nvCxnSpPr>
        <p:spPr bwMode="auto">
          <a:xfrm flipV="1">
            <a:off x="5484813" y="4431208"/>
            <a:ext cx="1211262" cy="103614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7" name="Straight Arrow Connector 213"/>
          <p:cNvCxnSpPr>
            <a:cxnSpLocks noChangeShapeType="1"/>
            <a:endCxn id="26640" idx="1"/>
          </p:cNvCxnSpPr>
          <p:nvPr/>
        </p:nvCxnSpPr>
        <p:spPr bwMode="auto">
          <a:xfrm flipV="1">
            <a:off x="7377510" y="2492434"/>
            <a:ext cx="722709" cy="147711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8" name="Straight Arrow Connector 217"/>
          <p:cNvCxnSpPr>
            <a:cxnSpLocks noChangeShapeType="1"/>
            <a:stCxn id="26645" idx="0"/>
            <a:endCxn id="26642" idx="2"/>
          </p:cNvCxnSpPr>
          <p:nvPr/>
        </p:nvCxnSpPr>
        <p:spPr bwMode="auto">
          <a:xfrm flipH="1" flipV="1">
            <a:off x="6686972" y="2852120"/>
            <a:ext cx="9103" cy="65575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9" name="Straight Arrow Connector 221"/>
          <p:cNvCxnSpPr>
            <a:cxnSpLocks noChangeShapeType="1"/>
            <a:stCxn id="26645" idx="1"/>
            <a:endCxn id="26627" idx="3"/>
          </p:cNvCxnSpPr>
          <p:nvPr/>
        </p:nvCxnSpPr>
        <p:spPr bwMode="auto">
          <a:xfrm flipH="1" flipV="1">
            <a:off x="5500357" y="2492434"/>
            <a:ext cx="367043" cy="147710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0" name="Straight Arrow Connector 227"/>
          <p:cNvCxnSpPr>
            <a:cxnSpLocks noChangeShapeType="1"/>
            <a:stCxn id="26645" idx="1"/>
            <a:endCxn id="26631" idx="3"/>
          </p:cNvCxnSpPr>
          <p:nvPr/>
        </p:nvCxnSpPr>
        <p:spPr bwMode="auto">
          <a:xfrm flipH="1" flipV="1">
            <a:off x="5580112" y="3543747"/>
            <a:ext cx="287288" cy="42579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1" name="Straight Arrow Connector 230"/>
          <p:cNvCxnSpPr>
            <a:cxnSpLocks noChangeShapeType="1"/>
            <a:stCxn id="26645" idx="1"/>
            <a:endCxn id="26629" idx="3"/>
          </p:cNvCxnSpPr>
          <p:nvPr/>
        </p:nvCxnSpPr>
        <p:spPr bwMode="auto">
          <a:xfrm flipH="1">
            <a:off x="5584825" y="3969543"/>
            <a:ext cx="282575" cy="61118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2" name="Straight Arrow Connector 233"/>
          <p:cNvCxnSpPr>
            <a:cxnSpLocks noChangeShapeType="1"/>
          </p:cNvCxnSpPr>
          <p:nvPr/>
        </p:nvCxnSpPr>
        <p:spPr bwMode="auto">
          <a:xfrm flipV="1">
            <a:off x="4605338" y="1406525"/>
            <a:ext cx="25400" cy="5407025"/>
          </a:xfrm>
          <a:prstGeom prst="straightConnector1">
            <a:avLst/>
          </a:prstGeom>
          <a:noFill/>
          <a:ln w="63500" cmpd="dbl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Rectangle 4"/>
          <p:cNvSpPr>
            <a:spLocks noChangeArrowheads="1"/>
          </p:cNvSpPr>
          <p:nvPr/>
        </p:nvSpPr>
        <p:spPr bwMode="auto">
          <a:xfrm>
            <a:off x="467544" y="1268760"/>
            <a:ext cx="3635375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g-BG" sz="2800" dirty="0" smtClean="0">
                <a:solidFill>
                  <a:schemeClr val="accent6">
                    <a:lumMod val="50000"/>
                  </a:schemeClr>
                </a:solidFill>
              </a:rPr>
              <a:t>Торговое ЕО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0" name="Picture 5" descr="C:\Users\Apostolov\AppData\Local\Microsoft\Windows\Temporary Internet Files\Content.IE5\H7V2J2AH\MC9002404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4707"/>
            <a:ext cx="576064" cy="5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postolov\AppData\Local\Microsoft\Windows\Temporary Internet Files\Content.IE5\3ROSM396\MC900431576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12160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Documents"/>
          <p:cNvSpPr>
            <a:spLocks noEditPoints="1" noChangeArrowheads="1"/>
          </p:cNvSpPr>
          <p:nvPr/>
        </p:nvSpPr>
        <p:spPr bwMode="auto">
          <a:xfrm>
            <a:off x="2843808" y="2427020"/>
            <a:ext cx="405303" cy="64194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6" name="TextBox 33"/>
          <p:cNvSpPr txBox="1">
            <a:spLocks noChangeArrowheads="1"/>
          </p:cNvSpPr>
          <p:nvPr/>
        </p:nvSpPr>
        <p:spPr bwMode="auto">
          <a:xfrm>
            <a:off x="323528" y="4674622"/>
            <a:ext cx="1688134" cy="338554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происхождения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7" name="TextBox 33"/>
          <p:cNvSpPr txBox="1">
            <a:spLocks noChangeArrowheads="1"/>
          </p:cNvSpPr>
          <p:nvPr/>
        </p:nvSpPr>
        <p:spPr bwMode="auto">
          <a:xfrm>
            <a:off x="2267744" y="4653136"/>
            <a:ext cx="1688134" cy="338554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т</a:t>
            </a:r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ех стандарты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66" name="Straight Arrow Connector 65"/>
          <p:cNvCxnSpPr>
            <a:stCxn id="26650" idx="0"/>
            <a:endCxn id="163" idx="2"/>
          </p:cNvCxnSpPr>
          <p:nvPr/>
        </p:nvCxnSpPr>
        <p:spPr bwMode="auto">
          <a:xfrm flipV="1">
            <a:off x="666701" y="3458617"/>
            <a:ext cx="1536154" cy="783957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Arrow Connector 171"/>
          <p:cNvCxnSpPr>
            <a:stCxn id="26651" idx="0"/>
            <a:endCxn id="163" idx="2"/>
          </p:cNvCxnSpPr>
          <p:nvPr/>
        </p:nvCxnSpPr>
        <p:spPr bwMode="auto">
          <a:xfrm flipV="1">
            <a:off x="2087724" y="3458617"/>
            <a:ext cx="115131" cy="783957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Arrow Connector 176"/>
          <p:cNvCxnSpPr>
            <a:stCxn id="165" idx="0"/>
            <a:endCxn id="163" idx="2"/>
          </p:cNvCxnSpPr>
          <p:nvPr/>
        </p:nvCxnSpPr>
        <p:spPr bwMode="auto">
          <a:xfrm flipH="1" flipV="1">
            <a:off x="2202855" y="3458617"/>
            <a:ext cx="1617115" cy="783957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Straight Arrow Connector 179"/>
          <p:cNvCxnSpPr>
            <a:stCxn id="166" idx="0"/>
            <a:endCxn id="163" idx="2"/>
          </p:cNvCxnSpPr>
          <p:nvPr/>
        </p:nvCxnSpPr>
        <p:spPr bwMode="auto">
          <a:xfrm flipV="1">
            <a:off x="1167595" y="3458617"/>
            <a:ext cx="1035260" cy="1216005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/>
          <p:cNvCxnSpPr>
            <a:stCxn id="167" idx="0"/>
            <a:endCxn id="163" idx="2"/>
          </p:cNvCxnSpPr>
          <p:nvPr/>
        </p:nvCxnSpPr>
        <p:spPr bwMode="auto">
          <a:xfrm flipH="1" flipV="1">
            <a:off x="2202855" y="3458617"/>
            <a:ext cx="908956" cy="1194519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TextBox 33"/>
          <p:cNvSpPr txBox="1">
            <a:spLocks noChangeArrowheads="1"/>
          </p:cNvSpPr>
          <p:nvPr/>
        </p:nvSpPr>
        <p:spPr bwMode="auto">
          <a:xfrm>
            <a:off x="2995931" y="4242574"/>
            <a:ext cx="1648077" cy="338554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фитосанит.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1" name="TextBox 33"/>
          <p:cNvSpPr txBox="1">
            <a:spLocks noChangeArrowheads="1"/>
          </p:cNvSpPr>
          <p:nvPr/>
        </p:nvSpPr>
        <p:spPr bwMode="auto">
          <a:xfrm>
            <a:off x="1331640" y="4242574"/>
            <a:ext cx="1512168" cy="338554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ветеринарные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650" name="TextBox 33"/>
          <p:cNvSpPr txBox="1">
            <a:spLocks noChangeArrowheads="1"/>
          </p:cNvSpPr>
          <p:nvPr/>
        </p:nvSpPr>
        <p:spPr bwMode="auto">
          <a:xfrm>
            <a:off x="73769" y="4242574"/>
            <a:ext cx="1185863" cy="338554"/>
          </a:xfrm>
          <a:prstGeom prst="rect">
            <a:avLst/>
          </a:prstGeom>
          <a:solidFill>
            <a:srgbClr val="FF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здравоохр</a:t>
            </a:r>
            <a:r>
              <a:rPr lang="bg-BG" sz="16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4" name="TextBox 33"/>
          <p:cNvSpPr txBox="1">
            <a:spLocks noChangeArrowheads="1"/>
          </p:cNvSpPr>
          <p:nvPr/>
        </p:nvSpPr>
        <p:spPr bwMode="auto">
          <a:xfrm>
            <a:off x="523206" y="3676962"/>
            <a:ext cx="340072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20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Сертификаты и лицензии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6" name="TextBox 33"/>
          <p:cNvSpPr txBox="1">
            <a:spLocks noChangeArrowheads="1"/>
          </p:cNvSpPr>
          <p:nvPr/>
        </p:nvSpPr>
        <p:spPr bwMode="auto">
          <a:xfrm>
            <a:off x="73769" y="5549170"/>
            <a:ext cx="4354215" cy="400110"/>
          </a:xfrm>
          <a:prstGeom prst="rect">
            <a:avLst/>
          </a:prstGeom>
          <a:solidFill>
            <a:srgbClr val="FFC78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20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Инфо от бизнеса и других систем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7" name="TextBox 33"/>
          <p:cNvSpPr txBox="1">
            <a:spLocks noChangeArrowheads="1"/>
          </p:cNvSpPr>
          <p:nvPr/>
        </p:nvSpPr>
        <p:spPr bwMode="auto">
          <a:xfrm>
            <a:off x="3144370" y="6228601"/>
            <a:ext cx="1571646" cy="584775"/>
          </a:xfrm>
          <a:prstGeom prst="rect">
            <a:avLst/>
          </a:prstGeom>
          <a:solidFill>
            <a:srgbClr val="FFC78F">
              <a:alpha val="5098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4000" b="1">
                <a:solidFill>
                  <a:srgbClr val="CC0000"/>
                </a:solidFill>
                <a:latin typeface="Georgia" pitchFamily="18" charset="0"/>
              </a:defRPr>
            </a:lvl1pPr>
            <a:lvl2pPr marL="742950" indent="-285750">
              <a:defRPr sz="4000" b="1">
                <a:solidFill>
                  <a:srgbClr val="CC0000"/>
                </a:solidFill>
                <a:latin typeface="Georgia" pitchFamily="18" charset="0"/>
              </a:defRPr>
            </a:lvl2pPr>
            <a:lvl3pPr marL="11430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3pPr>
            <a:lvl4pPr marL="16002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4pPr>
            <a:lvl5pPr marL="2057400" indent="-228600">
              <a:defRPr sz="4000" b="1">
                <a:solidFill>
                  <a:srgbClr val="CC0000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bg-BG" sz="16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Портовые системы</a:t>
            </a:r>
            <a:endParaRPr lang="en-GB" sz="1600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93" name="Straight Arrow Connector 192"/>
          <p:cNvCxnSpPr>
            <a:stCxn id="186" idx="2"/>
            <a:endCxn id="26634" idx="1"/>
          </p:cNvCxnSpPr>
          <p:nvPr/>
        </p:nvCxnSpPr>
        <p:spPr bwMode="auto">
          <a:xfrm>
            <a:off x="2250877" y="5949280"/>
            <a:ext cx="4011811" cy="293564"/>
          </a:xfrm>
          <a:prstGeom prst="straightConnector1">
            <a:avLst/>
          </a:prstGeom>
          <a:noFill/>
          <a:ln w="7620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Arrow Connector 197"/>
          <p:cNvCxnSpPr>
            <a:stCxn id="26645" idx="1"/>
            <a:endCxn id="186" idx="2"/>
          </p:cNvCxnSpPr>
          <p:nvPr/>
        </p:nvCxnSpPr>
        <p:spPr bwMode="auto">
          <a:xfrm flipH="1">
            <a:off x="2250877" y="3969543"/>
            <a:ext cx="3616523" cy="1979737"/>
          </a:xfrm>
          <a:prstGeom prst="straightConnector1">
            <a:avLst/>
          </a:prstGeom>
          <a:noFill/>
          <a:ln w="7620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Arrow Connector 200"/>
          <p:cNvCxnSpPr>
            <a:endCxn id="26645" idx="1"/>
          </p:cNvCxnSpPr>
          <p:nvPr/>
        </p:nvCxnSpPr>
        <p:spPr bwMode="auto">
          <a:xfrm>
            <a:off x="2079278" y="2996952"/>
            <a:ext cx="3788122" cy="972591"/>
          </a:xfrm>
          <a:prstGeom prst="straightConnector1">
            <a:avLst/>
          </a:prstGeom>
          <a:noFill/>
          <a:ln w="7620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26639" idx="1"/>
          </p:cNvCxnSpPr>
          <p:nvPr/>
        </p:nvCxnSpPr>
        <p:spPr bwMode="auto">
          <a:xfrm flipH="1">
            <a:off x="2285231" y="1497013"/>
            <a:ext cx="2611834" cy="1499939"/>
          </a:xfrm>
          <a:prstGeom prst="straightConnector1">
            <a:avLst/>
          </a:prstGeom>
          <a:noFill/>
          <a:ln w="7620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Arrow Connector 209"/>
          <p:cNvCxnSpPr>
            <a:stCxn id="124" idx="0"/>
            <a:endCxn id="26639" idx="1"/>
          </p:cNvCxnSpPr>
          <p:nvPr/>
        </p:nvCxnSpPr>
        <p:spPr bwMode="auto">
          <a:xfrm>
            <a:off x="2285232" y="1268760"/>
            <a:ext cx="2611833" cy="228253"/>
          </a:xfrm>
          <a:prstGeom prst="straightConnector1">
            <a:avLst/>
          </a:prstGeom>
          <a:noFill/>
          <a:ln w="7620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67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41224</TotalTime>
  <Words>2839</Words>
  <Application>Microsoft Office PowerPoint</Application>
  <PresentationFormat>On-screen Show (4:3)</PresentationFormat>
  <Paragraphs>388</Paragraphs>
  <Slides>23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Система обслуживания порта</vt:lpstr>
      <vt:lpstr>Морское, секториальное „единое окно“</vt:lpstr>
      <vt:lpstr>Национальное регулятивное, торговое, таможенное „единое окно“</vt:lpstr>
      <vt:lpstr>Пакет рекомендаций ЕЭК ООН</vt:lpstr>
      <vt:lpstr>Межорганизационные системы обмена информацией</vt:lpstr>
      <vt:lpstr>Виды систем межорганизационного обмена инфо</vt:lpstr>
      <vt:lpstr> Системы ЕО в Евросоюзе</vt:lpstr>
      <vt:lpstr>Portnet Финляндии как национальное «единое окно» для формальностей морской отчетности </vt:lpstr>
      <vt:lpstr>Внедрение Директивы ЕК по формальностям в Финляндии </vt:lpstr>
      <vt:lpstr>Уведомления, подлежащие обмену через национальное «единое окно» (НЕО) по морскому транспорту</vt:lpstr>
      <vt:lpstr>Принцип работы PortNet </vt:lpstr>
      <vt:lpstr>Стандарты ООН и Модель Данных ВТамО</vt:lpstr>
      <vt:lpstr>Концепция по внедрению НЕО в Финляндии согласно рекомендациям, предложенным рабочей группой ЕС по eMS</vt:lpstr>
      <vt:lpstr>Группировать международные торговые операции по связанным процессам</vt:lpstr>
      <vt:lpstr>Необходимость гармонизации и моделирования требуемых данных </vt:lpstr>
      <vt:lpstr>Дорожная карта создания сети меж-организационного обмена информацией </vt:lpstr>
      <vt:lpstr>PowerPoint Presentation</vt:lpstr>
      <vt:lpstr>Стратегия упрощения процедур торговли</vt:lpstr>
      <vt:lpstr>Национальные органы по упрощению процедур торговли и транспорта; рек.№4</vt:lpstr>
      <vt:lpstr>PowerPoint Presentation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Balaji</dc:creator>
  <cp:lastModifiedBy>Mario Apostolov</cp:lastModifiedBy>
  <cp:revision>534</cp:revision>
  <cp:lastPrinted>2013-11-20T11:37:14Z</cp:lastPrinted>
  <dcterms:created xsi:type="dcterms:W3CDTF">2004-10-12T10:12:34Z</dcterms:created>
  <dcterms:modified xsi:type="dcterms:W3CDTF">2013-12-06T14:10:48Z</dcterms:modified>
</cp:coreProperties>
</file>